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79" r:id="rId4"/>
    <p:sldId id="270" r:id="rId5"/>
    <p:sldId id="266" r:id="rId6"/>
    <p:sldId id="275" r:id="rId7"/>
    <p:sldId id="276" r:id="rId8"/>
    <p:sldId id="280" r:id="rId9"/>
    <p:sldId id="281" r:id="rId10"/>
    <p:sldId id="282" r:id="rId11"/>
    <p:sldId id="262" r:id="rId12"/>
    <p:sldId id="267" r:id="rId13"/>
    <p:sldId id="277" r:id="rId14"/>
    <p:sldId id="274" r:id="rId15"/>
    <p:sldId id="269" r:id="rId16"/>
    <p:sldId id="268" r:id="rId17"/>
    <p:sldId id="273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19.jpg>
</file>

<file path=ppt/media/image2.png>
</file>

<file path=ppt/media/image20.jpe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1FDF7B-FC51-374F-A046-F3D0753527C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9F5054E-9937-062E-3113-D4EEDEA1980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6F3720-8B61-3693-9BC8-26E877FD349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72C6BD5-4425-4531-B60B-32320A2A9DFA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D748C7B-D668-A632-90C7-F8F61821326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DF81A6-5379-65F7-D3EC-1DB464BCA02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208B8E3-F622-4D26-A4D3-ADE0D17C5A99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2704485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BB104D-1D3F-58E3-337A-DA4C229C70D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28D66D4-5CA3-F306-D09F-67C57940CECC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189ECE2-EA31-32D1-06AC-4C0687913C1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8EE20CA-66C1-48CC-8E58-FA87E480A6C8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6ECED5-D491-3207-05D6-49E6273B6D1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2DA5E79-75C5-DF4B-3C9A-829DF8B131D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AB1EC00-19FB-4B6A-B9B7-18361B8F2F57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9719167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501BF64-0319-EE63-2968-3A85CEF1CC33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1D7032D-2B1E-230E-7D83-8DAAAB1D2C9A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8B6A96-CF20-3C28-84F1-FDA7A1DB58A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CD35BA9-C777-46B6-AD0A-A185BB75FAD5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70FF97C-409C-9976-BEBA-0CC600A15F9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AEB5F5A-1F8C-0385-97BC-F8642F602CE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6FD073-913A-47F5-90E6-D3D6BCFBC061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4565241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42419B-1D6E-042F-350F-0314B25C7A9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9DD74C-1FB3-4C82-FDF3-D0E673E66B07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DDFB39-30A1-7DA9-519F-003BB20A03B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BDFC441-362E-4F6C-94D7-0ED1107A43EA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6ED3D49-4DC8-E11B-C6DA-44D714EC433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17EE7E1-E0A4-2048-2EF5-7CB3317F300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94736F0-A7F6-4D51-8B9A-7F73CE82FB1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005381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214E27-1005-71EF-30E5-A226145767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B4071DF-5753-7985-39DC-F4A9A23D1C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3342D5-21F6-994E-A29C-E545E1CB33F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162040B-5821-4CE2-924D-43A93286203E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39F860-1AB6-91FF-2A3F-AC78D7A4F0D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008D9F-A8B1-AB6F-08C5-D50EA73BB05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9394A80-2025-4316-9C7A-3F1BA192EB86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233007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37D5EB-3855-5585-81B6-954A09ECD8C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A81769-4F95-36A8-DA7A-445CE2BB67B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1C44BB4-F8D9-6497-C91E-FCFC24440690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A98A47F-52DE-DA2E-7065-1B68BEF1AD6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369360B-ADD2-405E-9B66-D6D3FFEC6FCC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99AFDEF-BC59-1695-E97E-AEE078FD354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1957D18-531D-5F4B-F526-6B1E2FEB4F1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C7640E5-5282-4D7F-87E8-6E47703620BD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003897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9745E8-4635-0463-AF84-0825B525C0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A165139-9C3D-3D64-291E-D92212728D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327C90E-E2E5-49F6-37A3-F96A563AA6C2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C61DAF0-1ED4-5B62-54B8-172CEB3EFF68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927D697-B397-5784-5EE5-5ABCB9BD93AE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E734C4D-E0EE-67F7-C48A-FD8DF568ACD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A3B17CE-CB04-4037-A338-A4BE5B564EC0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C7DCC3F-90C2-2687-F58B-2FABBCE9A0A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B598D8D-C9B1-1DBA-AC16-291F3C9D33C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AC15535-3D1B-49B4-BCFC-98B10E293236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1193032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FF046E-7D67-C733-73D9-3ED07227F04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7250556-E65C-C5C2-87AE-D9FFE86AF54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0D54BDA-E580-4F21-93AD-0200AACEE55D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63C9A60-449F-30E3-0393-4AF8E373E45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A72BF95-A9F3-1EFF-DC36-583C59ED395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27D4371-B151-49BD-BF8A-F49E94754556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5938756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BB5D513-B66C-DC13-7C4D-2B9C6D4B3F6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70D5DE5-A448-407F-8247-DC12733916DD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160D9B5-45E1-DD59-0899-2CE6C4CABF1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C9EAE9F-73D0-0B5A-F763-2413162BACF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795177D-ED57-4E70-BAEE-46FE64F2891D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4760915"/>
      </p:ext>
    </p:extLst>
  </p:cSld>
  <p:clrMapOvr>
    <a:masterClrMapping/>
  </p:clrMapOvr>
  <p:transition spd="slow">
    <p:push dir="u"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2225DA-08BD-2687-17F3-454E20A5D8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5334D0-9656-2511-057B-D748CFBBC0F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0385A6D-586C-133B-7F30-C9B0705090C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09EB997-0C66-714B-1BAB-CB1C428D0B5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AB9812B-0E3F-49FE-BBA9-9108E1E18EC4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714300E-E669-C29D-D06F-EC740BBC0AF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5D0C369-C068-18D0-7FFB-E752A7145BC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69DAEC7-4923-4DDF-9DC0-DED51D4D358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82400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200A29-88A9-5846-14BE-4CA4A3626B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027F5A3-94F0-0424-4140-6B0753B6ED7C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C5E491F-4119-4607-415B-B262168108ED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D250D1D-118C-C302-4D2D-F19497F005F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1D04F48-B0A4-46DC-B2E3-732EABB5098B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3043483-E728-759B-3E37-05214AA116C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3CF76E7-506D-09A4-FD45-65F6AE58A4E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881ABD3-C99F-4726-AB49-3CABE848D70C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830595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4737034-47B8-605E-06C6-CC0F4D0BE5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4DF2D5-66F3-20BD-9141-0E9DCA64B9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6AEC2D-63B2-ACB7-A7A2-90B81435307A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0BC97EDC-89C4-4EC7-99B1-7F6615097C81}" type="datetime1">
              <a:rPr lang="fr-FR"/>
              <a:pPr lvl="0"/>
              <a:t>16/12/2024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C1F8F4A-15ED-2B16-22FE-F556BDE96FEA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92FEE32-8EAD-7BA1-9EE9-BF459881A7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4C66FF18-1E71-49A6-808E-62424E33F4C7}" type="slidenum"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fr-FR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fr-FR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19.jp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7.jpg"/><Relationship Id="rId7" Type="http://schemas.openxmlformats.org/officeDocument/2006/relationships/hyperlink" Target="https://fr.wikipedia.org/wiki/Tension_&#233;lectrique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fr.wikipedia.org/wiki/Potentiom&#232;tre#cite_note-CNRTL-1" TargetMode="External"/><Relationship Id="rId5" Type="http://schemas.openxmlformats.org/officeDocument/2006/relationships/hyperlink" Target="https://fr.wikipedia.org/wiki/R&#233;sistance_variable" TargetMode="External"/><Relationship Id="rId4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CA0092-9B13-9EE4-FC6B-8A4D127DF8C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-1005693"/>
            <a:ext cx="9144000" cy="2387598"/>
          </a:xfrm>
        </p:spPr>
        <p:txBody>
          <a:bodyPr/>
          <a:lstStyle/>
          <a:p>
            <a:pPr lvl="0"/>
            <a:r>
              <a:rPr lang="fr-FR">
                <a:latin typeface="Tahoma" pitchFamily="34"/>
                <a:ea typeface="Tahoma" pitchFamily="34"/>
                <a:cs typeface="Tahoma" pitchFamily="34"/>
              </a:rPr>
              <a:t>Atelier Raspi</a:t>
            </a:r>
          </a:p>
        </p:txBody>
      </p:sp>
      <p:pic>
        <p:nvPicPr>
          <p:cNvPr id="3" name="Image 5">
            <a:extLst>
              <a:ext uri="{FF2B5EF4-FFF2-40B4-BE49-F238E27FC236}">
                <a16:creationId xmlns:a16="http://schemas.microsoft.com/office/drawing/2014/main" id="{597C92E6-6492-B8A3-0811-EFE1DBDD0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394" y="3185806"/>
            <a:ext cx="721324" cy="86035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Image 13">
            <a:extLst>
              <a:ext uri="{FF2B5EF4-FFF2-40B4-BE49-F238E27FC236}">
                <a16:creationId xmlns:a16="http://schemas.microsoft.com/office/drawing/2014/main" id="{CEF9029F-5A11-BDE3-1355-625438F6C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303" y="676729"/>
            <a:ext cx="1300633" cy="130063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Image 10">
            <a:extLst>
              <a:ext uri="{FF2B5EF4-FFF2-40B4-BE49-F238E27FC236}">
                <a16:creationId xmlns:a16="http://schemas.microsoft.com/office/drawing/2014/main" id="{B6F9BB95-4EC8-7DE3-CC87-C6331AD7C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6006" y="2604540"/>
            <a:ext cx="3289334" cy="320563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Image 12">
            <a:extLst>
              <a:ext uri="{FF2B5EF4-FFF2-40B4-BE49-F238E27FC236}">
                <a16:creationId xmlns:a16="http://schemas.microsoft.com/office/drawing/2014/main" id="{D8A553B5-E736-F1E2-3442-86607513AE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654" y="4257062"/>
            <a:ext cx="970516" cy="98821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ZoneTexte 13">
            <a:extLst>
              <a:ext uri="{FF2B5EF4-FFF2-40B4-BE49-F238E27FC236}">
                <a16:creationId xmlns:a16="http://schemas.microsoft.com/office/drawing/2014/main" id="{1E79916F-D36B-2C3D-FA02-A46DC92D2366}"/>
              </a:ext>
            </a:extLst>
          </p:cNvPr>
          <p:cNvSpPr txBox="1"/>
          <p:nvPr/>
        </p:nvSpPr>
        <p:spPr>
          <a:xfrm>
            <a:off x="260338" y="6385959"/>
            <a:ext cx="11931667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L’atelier a pour valeurs, le partage, l’aide, la formation, le faire et construire ensemble à partir de l’expérience des participants</a:t>
            </a:r>
          </a:p>
        </p:txBody>
      </p:sp>
      <p:sp>
        <p:nvSpPr>
          <p:cNvPr id="8" name="ZoneTexte 14">
            <a:extLst>
              <a:ext uri="{FF2B5EF4-FFF2-40B4-BE49-F238E27FC236}">
                <a16:creationId xmlns:a16="http://schemas.microsoft.com/office/drawing/2014/main" id="{B3A132A5-01FC-7B64-38E2-2E917786D3C0}"/>
              </a:ext>
            </a:extLst>
          </p:cNvPr>
          <p:cNvSpPr txBox="1"/>
          <p:nvPr/>
        </p:nvSpPr>
        <p:spPr>
          <a:xfrm>
            <a:off x="1900799" y="3706401"/>
            <a:ext cx="2375199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Logo du Raspberry Pico</a:t>
            </a:r>
          </a:p>
        </p:txBody>
      </p:sp>
      <p:sp>
        <p:nvSpPr>
          <p:cNvPr id="9" name="ZoneTexte 15">
            <a:extLst>
              <a:ext uri="{FF2B5EF4-FFF2-40B4-BE49-F238E27FC236}">
                <a16:creationId xmlns:a16="http://schemas.microsoft.com/office/drawing/2014/main" id="{6A714171-0A04-7BB2-98E9-8C46D9447EA8}"/>
              </a:ext>
            </a:extLst>
          </p:cNvPr>
          <p:cNvSpPr txBox="1"/>
          <p:nvPr/>
        </p:nvSpPr>
        <p:spPr>
          <a:xfrm>
            <a:off x="1900799" y="4770854"/>
            <a:ext cx="2196818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Logo du MicroPython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44A159A5-7414-2044-86FD-F66D6D007295}"/>
              </a:ext>
            </a:extLst>
          </p:cNvPr>
          <p:cNvSpPr txBox="1"/>
          <p:nvPr/>
        </p:nvSpPr>
        <p:spPr>
          <a:xfrm>
            <a:off x="779654" y="1278980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1" compatLnSpc="1">
            <a:normAutofit/>
          </a:bodyPr>
          <a:lstStyle/>
          <a:p>
            <a:pPr marL="0" marR="0" lvl="0" indent="0" algn="ctr" defTabSz="914400" rtl="0" fontAlgn="auto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rPr>
              <a:t>Atelier N°</a:t>
            </a:r>
            <a:r>
              <a:rPr lang="fr-FR" sz="4400" b="0" i="0" u="none" strike="noStrike" kern="0" cap="none" spc="0" baseline="0">
                <a:solidFill>
                  <a:srgbClr val="000000"/>
                </a:solidFill>
                <a:uFillTx/>
                <a:latin typeface="Calibri Light"/>
              </a:rPr>
              <a:t>4</a:t>
            </a:r>
            <a:r>
              <a:rPr lang="fr-FR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rPr>
              <a:t> Les servo moteurs</a:t>
            </a:r>
          </a:p>
          <a:p>
            <a:pPr marL="0" marR="0" lvl="0" indent="0" algn="ctr" defTabSz="914400" rtl="0" fontAlgn="auto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4400" b="0" i="0" u="none" strike="noStrike" kern="1200" cap="none" spc="0" baseline="0">
              <a:solidFill>
                <a:srgbClr val="000000"/>
              </a:solidFill>
              <a:uFillTx/>
              <a:latin typeface="Calibri Light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AEB75-D80B-B3DC-6B81-8F538D245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08FDB656-FB45-A198-26FF-C53B2781DD2B}"/>
              </a:ext>
            </a:extLst>
          </p:cNvPr>
          <p:cNvSpPr txBox="1"/>
          <p:nvPr/>
        </p:nvSpPr>
        <p:spPr>
          <a:xfrm>
            <a:off x="1101898" y="1675477"/>
            <a:ext cx="903260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-     Commencer par faire l’acquisition analogique des potentiomètres</a:t>
            </a:r>
          </a:p>
          <a:p>
            <a:r>
              <a:rPr lang="fr-FR" dirty="0"/>
              <a:t>et afficher les valeurs sur le PC lorsque vous bougez le joystick</a:t>
            </a:r>
          </a:p>
          <a:p>
            <a:pPr marL="285750" indent="-285750">
              <a:buFontTx/>
              <a:buChar char="-"/>
            </a:pPr>
            <a:r>
              <a:rPr lang="fr-FR" dirty="0"/>
              <a:t>Puis tester le mouvement d’un servo, tourner dans un sens de 90° puis revenir sur 180°</a:t>
            </a:r>
          </a:p>
          <a:p>
            <a:r>
              <a:rPr lang="fr-FR" dirty="0"/>
              <a:t> puis revenir en position médiane. (attention bien vérifier que l’on est en position médiane)</a:t>
            </a:r>
          </a:p>
          <a:p>
            <a:pPr marL="285750" indent="-285750">
              <a:buFontTx/>
              <a:buChar char="-"/>
            </a:pPr>
            <a:r>
              <a:rPr lang="fr-FR" dirty="0"/>
              <a:t>Valider le fonctionnement du 2eme servo avec ce programme</a:t>
            </a:r>
          </a:p>
          <a:p>
            <a:pPr marL="285750" indent="-285750">
              <a:buFontTx/>
              <a:buChar char="-"/>
            </a:pPr>
            <a:r>
              <a:rPr lang="fr-FR" dirty="0"/>
              <a:t>Puis faire le programme final où le joystick pilote les 2 servos</a:t>
            </a:r>
          </a:p>
          <a:p>
            <a:endParaRPr lang="fr-FR" dirty="0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6DBFD7AA-7021-7AB8-7B72-F788ACEF4192}"/>
              </a:ext>
            </a:extLst>
          </p:cNvPr>
          <p:cNvSpPr txBox="1"/>
          <p:nvPr/>
        </p:nvSpPr>
        <p:spPr>
          <a:xfrm>
            <a:off x="838203" y="365129"/>
            <a:ext cx="10515600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A3E8  </a:t>
            </a:r>
            <a:r>
              <a:rPr lang="fr-FR" sz="4400" b="0" i="0" u="none" strike="noStrike" kern="1200" cap="none" spc="0" baseline="0" dirty="0">
                <a:solidFill>
                  <a:srgbClr val="C00000"/>
                </a:solidFill>
                <a:uFillTx/>
                <a:latin typeface="Calibri Light"/>
              </a:rPr>
              <a:t>Les programmes</a:t>
            </a:r>
            <a:endParaRPr lang="fr-FR" sz="4400" b="0" i="0" u="none" strike="noStrike" kern="1200" cap="none" spc="0" baseline="0" dirty="0">
              <a:solidFill>
                <a:srgbClr val="C00000"/>
              </a:solidFill>
              <a:uFillTx/>
              <a:latin typeface="Calibri Light" pitchFamily="34"/>
              <a:ea typeface="Calibri Light" pitchFamily="34"/>
              <a:cs typeface="Calibri Light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306219669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E2B881-2A70-0FDA-990D-9D0CB1F15820}"/>
              </a:ext>
            </a:extLst>
          </p:cNvPr>
          <p:cNvSpPr txBox="1"/>
          <p:nvPr/>
        </p:nvSpPr>
        <p:spPr>
          <a:xfrm>
            <a:off x="838203" y="365129"/>
            <a:ext cx="10679542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A4E9 </a:t>
            </a:r>
            <a:r>
              <a:rPr lang="fr-FR" sz="3200" b="0" i="0" u="none" strike="noStrike" kern="1200" cap="none" spc="0" baseline="0" dirty="0">
                <a:solidFill>
                  <a:srgbClr val="0070C0"/>
                </a:solidFill>
                <a:uFillTx/>
                <a:latin typeface="Calibri Light"/>
              </a:rPr>
              <a:t>Commande des servos-moteurs avec le joystick</a:t>
            </a:r>
          </a:p>
        </p:txBody>
      </p:sp>
      <p:sp>
        <p:nvSpPr>
          <p:cNvPr id="3" name="ZoneTexte 4">
            <a:extLst>
              <a:ext uri="{FF2B5EF4-FFF2-40B4-BE49-F238E27FC236}">
                <a16:creationId xmlns:a16="http://schemas.microsoft.com/office/drawing/2014/main" id="{C6A91677-F4A4-3AEE-057F-5640199F4545}"/>
              </a:ext>
            </a:extLst>
          </p:cNvPr>
          <p:cNvSpPr txBox="1"/>
          <p:nvPr/>
        </p:nvSpPr>
        <p:spPr>
          <a:xfrm>
            <a:off x="569204" y="1200726"/>
            <a:ext cx="4777273" cy="5170648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 pilotage d'un PanTilt servos SG90 à partir d'un joystick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#initialisation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from machine import Pin, PWM, ADC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from time import sleep_ms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potX = ADC(26)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potY = ADC(27)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servoX = PWM(Pin(19))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servoY = PWM(Pin(16))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servoX.freq(50) #PWM à 50 hertz soit 20ms de temps de cycle, après il faut faire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 varier le rapport cyclique pour changer l'angle du servo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servoY.freq(50)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 parametres du filtrage pour ne pas osciller lorsque l'on est dans une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 position du joystick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deltaval=700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valx= 33000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valy = 33000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#fonction de calcul de la largeur du pulse en fonction des valeurs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#mini et maxi des entrées analogiques et des sorties du duty cycle du PWM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def Map(x, in_min, in_max, out_min, out_max):          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return int((x - in_min)*(out_max-out_min)/(in_max-in_min) + out_min)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ZoneTexte 5">
            <a:extLst>
              <a:ext uri="{FF2B5EF4-FFF2-40B4-BE49-F238E27FC236}">
                <a16:creationId xmlns:a16="http://schemas.microsoft.com/office/drawing/2014/main" id="{83D1D7CC-3749-743E-AFCF-8BF9F2B961C5}"/>
              </a:ext>
            </a:extLst>
          </p:cNvPr>
          <p:cNvSpPr txBox="1"/>
          <p:nvPr/>
        </p:nvSpPr>
        <p:spPr>
          <a:xfrm>
            <a:off x="6853382" y="898425"/>
            <a:ext cx="3751344" cy="578619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while True: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#lecture des potentiomètres du joystick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valX = potX.read_u16()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valY = potY.read_u16()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if valx-deltaval&lt;valX &lt;valx+deltaval: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    valX=valx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else 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    pass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if valy-deltaval&lt;valY&lt;valy+deltaval: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    valY=valy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else 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    pass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#print('valX =', valX,'valY= ', valY)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 suivant le balayage possible mécaniquement, on va fixer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 les bornes du rapport cyclique min, max pour le Pan et le Tilt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pulseDX = Map(valX, 0, 65535,500000, 1700000)  # Tilt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pulseDY = Map(valY, 0, 65535,400000, 2500000)   # Pan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#print("pulseDX = ", pulseDX, "pulseDY = ", pulseDY)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 commande des servos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servoX.duty_ns(pulseDX)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servoY.duty_ns(pulseDY)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valx=valX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valy=valY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sleep_ms(100)</a:t>
            </a:r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BB28C3-2C9F-12EC-3EE6-F12914015FEA}"/>
              </a:ext>
            </a:extLst>
          </p:cNvPr>
          <p:cNvSpPr txBox="1"/>
          <p:nvPr/>
        </p:nvSpPr>
        <p:spPr>
          <a:xfrm>
            <a:off x="838203" y="365129"/>
            <a:ext cx="10515600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A3E10 </a:t>
            </a:r>
            <a:r>
              <a:rPr lang="fr-FR" sz="4400" b="0" i="0" u="none" strike="noStrike" kern="1200" cap="none" spc="0" baseline="0" dirty="0">
                <a:solidFill>
                  <a:srgbClr val="0070C0"/>
                </a:solidFill>
                <a:uFillTx/>
                <a:latin typeface="Calibri Light"/>
              </a:rPr>
              <a:t>Les fonctions du module PWM</a:t>
            </a:r>
          </a:p>
        </p:txBody>
      </p:sp>
      <p:sp>
        <p:nvSpPr>
          <p:cNvPr id="3" name="ZoneTexte 3">
            <a:extLst>
              <a:ext uri="{FF2B5EF4-FFF2-40B4-BE49-F238E27FC236}">
                <a16:creationId xmlns:a16="http://schemas.microsoft.com/office/drawing/2014/main" id="{C879C33B-815B-1F9A-8F8F-5C4146D1929F}"/>
              </a:ext>
            </a:extLst>
          </p:cNvPr>
          <p:cNvSpPr txBox="1"/>
          <p:nvPr/>
        </p:nvSpPr>
        <p:spPr>
          <a:xfrm>
            <a:off x="838203" y="1186936"/>
            <a:ext cx="10679542" cy="397031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Fonctions utilisées: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servoPinPan</a:t>
            </a:r>
            <a:r>
              <a:rPr lang="en-US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= PWM(Pin(16))           </a:t>
            </a:r>
            <a:r>
              <a:rPr lang="en-US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 servoPinPan est un objet, initialise le Pin GPIO 16 en sortie PWM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servoPinPan.</a:t>
            </a: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freq(50)</a:t>
            </a:r>
            <a:r>
              <a:rPr lang="en-US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                           </a:t>
            </a:r>
            <a:r>
              <a:rPr lang="en-US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#</a:t>
            </a:r>
            <a:r>
              <a:rPr lang="en-US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</a:t>
            </a:r>
            <a:r>
              <a:rPr lang="en-US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Initialise la fréquence des signaux carrés à 50Hz soit 20ms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servoPinPan</a:t>
            </a:r>
            <a:r>
              <a:rPr lang="en-US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.duty_u16(int(newDuty))</a:t>
            </a:r>
            <a:r>
              <a:rPr lang="en-US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 # duty_u16 est le rapport cyclique entre le temps du signal carré haut sur sa période, new duty est une variable, le max est à 65535.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servoPinPan</a:t>
            </a: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.deinit()                             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 réinitialise le PWM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servoX</a:t>
            </a: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.duty_ns(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pulseDX)  #commande le rapport cyclique du PWM en nanosecondes suivant la variable  </a:t>
            </a: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pulseDX 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de l’objet </a:t>
            </a: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servoX</a:t>
            </a:r>
            <a:endParaRPr lang="fr-FR" sz="1800" b="1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A9B1CB-32A8-A382-B5D2-17986043A822}"/>
              </a:ext>
            </a:extLst>
          </p:cNvPr>
          <p:cNvSpPr txBox="1"/>
          <p:nvPr/>
        </p:nvSpPr>
        <p:spPr>
          <a:xfrm>
            <a:off x="838203" y="365129"/>
            <a:ext cx="10515600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A3E11 </a:t>
            </a:r>
            <a:r>
              <a:rPr lang="fr-FR" sz="3600" b="0" i="0" u="none" strike="noStrike" kern="1200" cap="none" spc="0" baseline="0" dirty="0">
                <a:solidFill>
                  <a:srgbClr val="4472C4"/>
                </a:solidFill>
                <a:uFillTx/>
                <a:latin typeface="Calibri Light"/>
              </a:rPr>
              <a:t>Les fonctions du module time</a:t>
            </a:r>
            <a:endParaRPr lang="fr-FR" sz="3600" b="0" i="0" u="none" strike="noStrike" kern="1200" cap="none" spc="0" baseline="0" dirty="0">
              <a:solidFill>
                <a:srgbClr val="4472C4"/>
              </a:solidFill>
              <a:uFillTx/>
              <a:latin typeface="Calibri Light" pitchFamily="34"/>
              <a:ea typeface="Calibri Light" pitchFamily="34"/>
              <a:cs typeface="Calibri Light" pitchFamily="34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FAA4D9E-5A80-C60B-2DDD-73A03F448771}"/>
              </a:ext>
            </a:extLst>
          </p:cNvPr>
          <p:cNvSpPr txBox="1"/>
          <p:nvPr/>
        </p:nvSpPr>
        <p:spPr>
          <a:xfrm>
            <a:off x="812801" y="1422404"/>
            <a:ext cx="6615912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t</a:t>
            </a: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ime.ticks_ms() 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-&gt; donne le temps présent en ms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time.ticks_diff(ticks1, ticks2) 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-&gt;</a:t>
            </a: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donne la différence entre ticks1 et 2</a:t>
            </a: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C42285-6BFB-10B4-9AB0-55A0D8267029}"/>
              </a:ext>
            </a:extLst>
          </p:cNvPr>
          <p:cNvSpPr txBox="1"/>
          <p:nvPr/>
        </p:nvSpPr>
        <p:spPr>
          <a:xfrm>
            <a:off x="838203" y="365129"/>
            <a:ext cx="10515600" cy="64507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0" cap="none" spc="0" baseline="0" dirty="0">
                <a:solidFill>
                  <a:srgbClr val="000000"/>
                </a:solidFill>
                <a:uFillTx/>
                <a:latin typeface="Calibri Light"/>
              </a:rPr>
              <a:t>A2E12</a:t>
            </a: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 </a:t>
            </a:r>
            <a:r>
              <a:rPr lang="fr-FR" sz="4400" b="0" i="0" u="none" strike="noStrike" kern="1200" cap="none" spc="0" baseline="0" dirty="0">
                <a:solidFill>
                  <a:srgbClr val="7030A0"/>
                </a:solidFill>
                <a:uFillTx/>
                <a:latin typeface="Calibri Light"/>
              </a:rPr>
              <a:t>Glossaire informatique1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C2F980E-4512-7ABD-6773-B3CACC0206FD}"/>
              </a:ext>
            </a:extLst>
          </p:cNvPr>
          <p:cNvSpPr txBox="1"/>
          <p:nvPr/>
        </p:nvSpPr>
        <p:spPr>
          <a:xfrm>
            <a:off x="719824" y="1087212"/>
            <a:ext cx="11010445" cy="618630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Instruction du langage : 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ne nécessite pas d’importer de module pour les 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utiliser</a:t>
            </a: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	print(‘Bonjour’)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: affiche Bonjour sur la console du PC</a:t>
            </a: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	While test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: Boucle tant que test est VRAI</a:t>
            </a:r>
            <a:endParaRPr lang="fr-FR" sz="1800" b="1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import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: pour importer des modules contenant des fonctions</a:t>
            </a: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	</a:t>
            </a: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import time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: permet d’appeler les fonctions relatives au temps</a:t>
            </a: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		time.sleep( x ) : 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arrête l’exécution du programme pendant x secondes</a:t>
            </a: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	</a:t>
            </a: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import machine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: 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module contenant les fonctions permettant d’agir sur les périphériques du pi pico</a:t>
            </a: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from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: pour simplifier l’écriture on importe certaines fonctions directement dans une variable à l’aide de « from »</a:t>
            </a: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	</a:t>
            </a: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from machine import Pin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: permet d’accéder à la fonction Pin du module machine uniquement.</a:t>
            </a: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		</a:t>
            </a: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ma_led</a:t>
            </a: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_verte = Pin( n, Pin.OUT )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: permet d’indiquer comment on souhaite utiliser un GPIO, </a:t>
            </a: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			ici on a configuré 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le p I/O N° n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en sortie tout ou rien</a:t>
            </a: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		ma_led_verte.Toggle()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: inverse l’état de l’I/O associé à la variable. </a:t>
            </a: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			Ici l’IO n passera de l’état haut (+3.3v) à l’état bas (0v) ou inversement</a:t>
            </a:r>
            <a:endParaRPr lang="fr-FR" sz="1800" b="1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#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: En début de ligne permet d’écrire un commentaire, ce qui est écrit n’est pas une instruction et donc n’est pas pris</a:t>
            </a: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	en compte par le programme.</a:t>
            </a: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Variable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A=A+1 -&gt;Nouvelle valeur = ancienne valeur+1 , peut s’écrire A+=1</a:t>
            </a: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print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(‘’ texte ’’, A), </a:t>
            </a: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input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(‘’texte’’, B)</a:t>
            </a: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Opérateurs: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+,-,*,/,%,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      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Données: int(), float(), str(), bool()=True or False</a:t>
            </a: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313F9714-E04D-56F5-FE7F-14123E7EC2C2}"/>
              </a:ext>
            </a:extLst>
          </p:cNvPr>
          <p:cNvSpPr txBox="1"/>
          <p:nvPr/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C2B06A3-4CAC-458E-B2F2-F1F2ED62ABCA}" type="slidenum">
              <a:rPr/>
              <a:t>14</a:t>
            </a:fld>
            <a:endParaRPr lang="fr-FR" sz="1200" b="0" i="0" u="none" strike="noStrike" kern="1200" cap="none" spc="0" baseline="0">
              <a:solidFill>
                <a:srgbClr val="898989"/>
              </a:solidFill>
              <a:uFillTx/>
              <a:latin typeface="Calibri"/>
            </a:endParaRPr>
          </a:p>
        </p:txBody>
      </p:sp>
      <p:sp>
        <p:nvSpPr>
          <p:cNvPr id="5" name="Espace réservé du numéro de diapositive 8">
            <a:extLst>
              <a:ext uri="{FF2B5EF4-FFF2-40B4-BE49-F238E27FC236}">
                <a16:creationId xmlns:a16="http://schemas.microsoft.com/office/drawing/2014/main" id="{1CC65770-372B-2281-DE61-BA1D6C7674CC}"/>
              </a:ext>
            </a:extLst>
          </p:cNvPr>
          <p:cNvSpPr txBox="1"/>
          <p:nvPr/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C5CC449-CA62-4452-B34B-F0406D31D794}" type="slidenum">
              <a:rPr/>
              <a:t>14</a:t>
            </a:fld>
            <a:endParaRPr lang="fr-FR" sz="1200" b="0" i="0" u="none" strike="noStrike" kern="1200" cap="none" spc="0" baseline="0">
              <a:solidFill>
                <a:srgbClr val="898989"/>
              </a:solidFill>
              <a:uFillTx/>
              <a:latin typeface="Calibri"/>
            </a:endParaRPr>
          </a:p>
        </p:txBody>
      </p:sp>
      <p:sp>
        <p:nvSpPr>
          <p:cNvPr id="6" name="Espace réservé de la date 9">
            <a:extLst>
              <a:ext uri="{FF2B5EF4-FFF2-40B4-BE49-F238E27FC236}">
                <a16:creationId xmlns:a16="http://schemas.microsoft.com/office/drawing/2014/main" id="{B036E1B5-0964-B825-4A99-6017ADED8F22}"/>
              </a:ext>
            </a:extLst>
          </p:cNvPr>
          <p:cNvSpPr txBox="1"/>
          <p:nvPr/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rPr>
              <a:t>06/11/2023</a:t>
            </a:r>
          </a:p>
        </p:txBody>
      </p:sp>
      <p:sp>
        <p:nvSpPr>
          <p:cNvPr id="7" name="Espace réservé du pied de page 10">
            <a:extLst>
              <a:ext uri="{FF2B5EF4-FFF2-40B4-BE49-F238E27FC236}">
                <a16:creationId xmlns:a16="http://schemas.microsoft.com/office/drawing/2014/main" id="{9E38DF72-6D29-C6CD-9936-504C23A0F1C0}"/>
              </a:ext>
            </a:extLst>
          </p:cNvPr>
          <p:cNvSpPr txBox="1"/>
          <p:nvPr/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rPr>
              <a:t>Atelier Raspi N°2 Novembre 2023</a:t>
            </a:r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B33697-659B-EF3C-DB28-B7FCFD827960}"/>
              </a:ext>
            </a:extLst>
          </p:cNvPr>
          <p:cNvSpPr txBox="1"/>
          <p:nvPr/>
        </p:nvSpPr>
        <p:spPr>
          <a:xfrm>
            <a:off x="838203" y="365129"/>
            <a:ext cx="10515600" cy="64507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0" cap="none" spc="0" baseline="0" dirty="0">
                <a:solidFill>
                  <a:srgbClr val="000000"/>
                </a:solidFill>
                <a:uFillTx/>
                <a:latin typeface="Calibri Light"/>
              </a:rPr>
              <a:t>A2E13</a:t>
            </a: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 </a:t>
            </a:r>
            <a:r>
              <a:rPr lang="fr-FR" sz="4400" b="0" i="0" u="none" strike="noStrike" kern="1200" cap="none" spc="0" baseline="0" dirty="0">
                <a:solidFill>
                  <a:srgbClr val="7030A0"/>
                </a:solidFill>
                <a:uFillTx/>
                <a:latin typeface="Calibri Light"/>
              </a:rPr>
              <a:t>Glossaire informatique</a:t>
            </a:r>
            <a:r>
              <a:rPr lang="fr-FR" sz="4400" b="0" i="0" u="none" strike="noStrike" kern="0" cap="none" spc="0" baseline="0" dirty="0">
                <a:solidFill>
                  <a:srgbClr val="7030A0"/>
                </a:solidFill>
                <a:uFillTx/>
                <a:latin typeface="Calibri Light"/>
              </a:rPr>
              <a:t>2</a:t>
            </a:r>
            <a:endParaRPr lang="fr-FR" sz="4400" b="0" i="0" u="none" strike="noStrike" kern="1200" cap="none" spc="0" baseline="0" dirty="0">
              <a:solidFill>
                <a:srgbClr val="7030A0"/>
              </a:solidFill>
              <a:uFillTx/>
              <a:latin typeface="Calibri Light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CF474ED-A888-47F6-879B-8BC76162A3FF}"/>
              </a:ext>
            </a:extLst>
          </p:cNvPr>
          <p:cNvSpPr txBox="1"/>
          <p:nvPr/>
        </p:nvSpPr>
        <p:spPr>
          <a:xfrm>
            <a:off x="838203" y="1210052"/>
            <a:ext cx="7815084" cy="1477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Liste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-&gt; Création d’une liste, liste_de_noms =[‘Toto’, ‘Hubert’, ‘Jacques’, ‘Philippe’]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liste_quelconque = ['Toto', 1, 'Philippe', 4,5,6]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print (‘Nombre d’articles dans la liste : ‘, len(liste_quelconque))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for items in liste_quelconque: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   print (items)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-&gt; parcours la liste et imprime chaque item de la liste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BA9D986-4230-7953-B1FB-08633205866F}"/>
              </a:ext>
            </a:extLst>
          </p:cNvPr>
          <p:cNvSpPr txBox="1"/>
          <p:nvPr/>
        </p:nvSpPr>
        <p:spPr>
          <a:xfrm>
            <a:off x="838203" y="3154963"/>
            <a:ext cx="7313215" cy="1477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Dictionnaire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-&gt; liste d’éléments sous la  forme d’une paire key:valeur.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N = {‘voiture’:‘4 roues’, ‘moto’:’2 roues’}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On accède à la valeur d’un key en l’utilisant comme index (clé de recherche):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print(N[‘voiture’])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-&gt; ‘4 roues’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48C2CE6-D24A-E61C-0F30-82A687DEB50A}"/>
              </a:ext>
            </a:extLst>
          </p:cNvPr>
          <p:cNvSpPr txBox="1"/>
          <p:nvPr/>
        </p:nvSpPr>
        <p:spPr>
          <a:xfrm>
            <a:off x="838203" y="4361212"/>
            <a:ext cx="7361313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Fonction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-&gt; </a:t>
            </a: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def nom_de_ma_fonction(args) 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on peut ensuite l’appeler dans un programme avec: </a:t>
            </a: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nom_de_ma_fonction()</a:t>
            </a:r>
          </a:p>
        </p:txBody>
      </p:sp>
      <p:sp>
        <p:nvSpPr>
          <p:cNvPr id="6" name="ZoneTexte 6">
            <a:extLst>
              <a:ext uri="{FF2B5EF4-FFF2-40B4-BE49-F238E27FC236}">
                <a16:creationId xmlns:a16="http://schemas.microsoft.com/office/drawing/2014/main" id="{93A93A29-92CE-C00A-6B75-A071EF0FC8E0}"/>
              </a:ext>
            </a:extLst>
          </p:cNvPr>
          <p:cNvSpPr txBox="1"/>
          <p:nvPr/>
        </p:nvSpPr>
        <p:spPr>
          <a:xfrm>
            <a:off x="838203" y="5007537"/>
            <a:ext cx="7935181" cy="1477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Module-&gt; from machine import Pin 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-&gt; importe la fonction Pin du module machine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P0 = Pin(0, Pin.OUT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) -&gt; on paramètre le GPIO 0 en sortie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P0.value(1) 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-&gt;</a:t>
            </a: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 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on lui donne la valeur 1 ou état « haut »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9C5037-49A8-A777-6342-7CF33C1BE266}"/>
              </a:ext>
            </a:extLst>
          </p:cNvPr>
          <p:cNvSpPr txBox="1"/>
          <p:nvPr/>
        </p:nvSpPr>
        <p:spPr>
          <a:xfrm>
            <a:off x="838203" y="365129"/>
            <a:ext cx="10515600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A3E1</a:t>
            </a:r>
            <a:r>
              <a:rPr lang="fr-FR" sz="4400" kern="0" dirty="0">
                <a:solidFill>
                  <a:srgbClr val="000000"/>
                </a:solidFill>
                <a:latin typeface="Calibri Light"/>
              </a:rPr>
              <a:t>4</a:t>
            </a: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 </a:t>
            </a:r>
            <a:r>
              <a:rPr lang="fr-FR" sz="3600" b="0" i="0" u="none" strike="noStrike" kern="1200" cap="none" spc="0" baseline="0" dirty="0">
                <a:solidFill>
                  <a:srgbClr val="7030A0"/>
                </a:solidFill>
                <a:uFillTx/>
                <a:latin typeface="Calibri Light"/>
              </a:rPr>
              <a:t>Glossaire informatique </a:t>
            </a:r>
            <a:r>
              <a:rPr lang="fr-FR" sz="3600" b="0" i="0" u="none" strike="noStrike" kern="0" cap="none" spc="0" baseline="0" dirty="0">
                <a:solidFill>
                  <a:srgbClr val="7030A0"/>
                </a:solidFill>
                <a:uFillTx/>
                <a:latin typeface="Calibri Light"/>
              </a:rPr>
              <a:t>3</a:t>
            </a:r>
            <a:endParaRPr lang="fr-FR" sz="3600" b="0" i="0" u="none" strike="noStrike" kern="1200" cap="none" spc="0" baseline="0" dirty="0">
              <a:solidFill>
                <a:srgbClr val="4472C4"/>
              </a:solidFill>
              <a:uFillTx/>
              <a:latin typeface="Calibri Light" pitchFamily="34"/>
              <a:ea typeface="Calibri Light" pitchFamily="34"/>
              <a:cs typeface="Calibri Light" pitchFamily="34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84CC87C-9D34-AB4A-419B-35CFB2BC8F93}"/>
              </a:ext>
            </a:extLst>
          </p:cNvPr>
          <p:cNvSpPr txBox="1"/>
          <p:nvPr/>
        </p:nvSpPr>
        <p:spPr>
          <a:xfrm>
            <a:off x="738917" y="1228432"/>
            <a:ext cx="10408679" cy="563231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Boucles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for degree in range(0,180,1):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	XXXXX		</a:t>
            </a:r>
            <a:r>
              <a:rPr lang="en-US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-&gt; la variable degree vat varier de 0 à 180 avec un pas de 1, pour chaque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			valeur de cette variable, XXXX sera exécuté</a:t>
            </a: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1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global ma_variable 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-&gt; permet d’avoir accès à ma_variable du programme principal dans la def d’une fonction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d</a:t>
            </a: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ef ma_fonction():</a:t>
            </a:r>
            <a:endParaRPr lang="fr-FR" sz="1800" b="1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	global ma_variable</a:t>
            </a:r>
            <a:endParaRPr lang="fr-FR" sz="1800" b="1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	print( ma_variable)</a:t>
            </a:r>
            <a:endParaRPr lang="fr-FR" sz="1800" b="1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	ma_variable += 2</a:t>
            </a:r>
            <a:endParaRPr lang="fr-FR" sz="1800" b="1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	return ma_variable</a:t>
            </a:r>
            <a:endParaRPr lang="fr-FR" sz="1800" b="1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Return ma_variable 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-&gt; permet de donner au reste du programme la nouvelle valeur de ma_variable</a:t>
            </a: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	ou d’une nouvelle variable</a:t>
            </a:r>
            <a:r>
              <a:rPr lang="fr-FR" sz="1800" b="0" i="0" u="none" strike="noStrike" kern="0" cap="none" spc="0" baseline="0">
                <a:solidFill>
                  <a:srgbClr val="000000"/>
                </a:solidFill>
                <a:uFillTx/>
                <a:latin typeface="Calibri"/>
              </a:rPr>
              <a:t> </a:t>
            </a: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si creée dans la fonction</a:t>
            </a: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  <a:cs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2">
            <a:extLst>
              <a:ext uri="{FF2B5EF4-FFF2-40B4-BE49-F238E27FC236}">
                <a16:creationId xmlns:a16="http://schemas.microsoft.com/office/drawing/2014/main" id="{E5D3F347-AC14-1B27-0900-21CB72D383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38203" y="1114827"/>
            <a:ext cx="1772655" cy="6431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8DDBC5B9-49D5-06BE-D511-2656C80D773F}"/>
              </a:ext>
            </a:extLst>
          </p:cNvPr>
          <p:cNvSpPr txBox="1"/>
          <p:nvPr/>
        </p:nvSpPr>
        <p:spPr>
          <a:xfrm>
            <a:off x="2610858" y="1353869"/>
            <a:ext cx="2486966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Symbole de la diode LED</a:t>
            </a:r>
          </a:p>
        </p:txBody>
      </p:sp>
      <p:pic>
        <p:nvPicPr>
          <p:cNvPr id="4" name="Image 5">
            <a:extLst>
              <a:ext uri="{FF2B5EF4-FFF2-40B4-BE49-F238E27FC236}">
                <a16:creationId xmlns:a16="http://schemas.microsoft.com/office/drawing/2014/main" id="{56450AA5-441E-C9CD-6B9D-0A1056921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594" y="1862577"/>
            <a:ext cx="719139" cy="100488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ZoneTexte 6">
            <a:extLst>
              <a:ext uri="{FF2B5EF4-FFF2-40B4-BE49-F238E27FC236}">
                <a16:creationId xmlns:a16="http://schemas.microsoft.com/office/drawing/2014/main" id="{750AC36D-4D7F-6563-E43F-ACA1492057EB}"/>
              </a:ext>
            </a:extLst>
          </p:cNvPr>
          <p:cNvSpPr txBox="1"/>
          <p:nvPr/>
        </p:nvSpPr>
        <p:spPr>
          <a:xfrm>
            <a:off x="2348608" y="2101620"/>
            <a:ext cx="524499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Pile</a:t>
            </a:r>
          </a:p>
        </p:txBody>
      </p:sp>
      <p:pic>
        <p:nvPicPr>
          <p:cNvPr id="6" name="Image 8">
            <a:extLst>
              <a:ext uri="{FF2B5EF4-FFF2-40B4-BE49-F238E27FC236}">
                <a16:creationId xmlns:a16="http://schemas.microsoft.com/office/drawing/2014/main" id="{233D393A-9F97-AF0F-0876-A6E9A644A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4052" y="2972101"/>
            <a:ext cx="732672" cy="36815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ZoneTexte 9">
            <a:extLst>
              <a:ext uri="{FF2B5EF4-FFF2-40B4-BE49-F238E27FC236}">
                <a16:creationId xmlns:a16="http://schemas.microsoft.com/office/drawing/2014/main" id="{409E4B4F-FB52-1EAB-8048-9DB4F369C84C}"/>
              </a:ext>
            </a:extLst>
          </p:cNvPr>
          <p:cNvSpPr txBox="1"/>
          <p:nvPr/>
        </p:nvSpPr>
        <p:spPr>
          <a:xfrm>
            <a:off x="2348608" y="2887885"/>
            <a:ext cx="122963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Résistance</a:t>
            </a:r>
          </a:p>
        </p:txBody>
      </p:sp>
      <p:pic>
        <p:nvPicPr>
          <p:cNvPr id="8" name="Image 11">
            <a:extLst>
              <a:ext uri="{FF2B5EF4-FFF2-40B4-BE49-F238E27FC236}">
                <a16:creationId xmlns:a16="http://schemas.microsoft.com/office/drawing/2014/main" id="{6D22C02B-D553-A011-06F1-AE16BCE46D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709" y="3607911"/>
            <a:ext cx="982074" cy="26500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ZoneTexte 12">
            <a:extLst>
              <a:ext uri="{FF2B5EF4-FFF2-40B4-BE49-F238E27FC236}">
                <a16:creationId xmlns:a16="http://schemas.microsoft.com/office/drawing/2014/main" id="{D01BE1C0-38F2-DB60-CB0F-6DD390E72F06}"/>
              </a:ext>
            </a:extLst>
          </p:cNvPr>
          <p:cNvSpPr txBox="1"/>
          <p:nvPr/>
        </p:nvSpPr>
        <p:spPr>
          <a:xfrm>
            <a:off x="2271534" y="3555754"/>
            <a:ext cx="42832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BP</a:t>
            </a: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F3A89C0E-944C-2474-C081-B168B442E212}"/>
              </a:ext>
            </a:extLst>
          </p:cNvPr>
          <p:cNvSpPr txBox="1"/>
          <p:nvPr/>
        </p:nvSpPr>
        <p:spPr>
          <a:xfrm>
            <a:off x="838203" y="365129"/>
            <a:ext cx="10515600" cy="64507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0" cap="none" spc="0" baseline="0" dirty="0">
                <a:solidFill>
                  <a:srgbClr val="000000"/>
                </a:solidFill>
                <a:uFillTx/>
                <a:latin typeface="Calibri Light"/>
              </a:rPr>
              <a:t>A2E1</a:t>
            </a:r>
            <a:r>
              <a:rPr lang="fr-FR" sz="4400" kern="0" dirty="0">
                <a:solidFill>
                  <a:srgbClr val="000000"/>
                </a:solidFill>
                <a:latin typeface="Calibri Light"/>
              </a:rPr>
              <a:t>5</a:t>
            </a:r>
            <a:r>
              <a:rPr lang="fr-FR" sz="4400" b="0" i="0" u="none" strike="noStrike" kern="0" cap="none" spc="0" baseline="0" dirty="0">
                <a:solidFill>
                  <a:srgbClr val="000000"/>
                </a:solidFill>
                <a:uFillTx/>
                <a:latin typeface="Calibri Light"/>
              </a:rPr>
              <a:t> </a:t>
            </a:r>
            <a:r>
              <a:rPr lang="fr-FR" sz="4400" b="0" i="0" u="none" strike="noStrike" kern="1200" cap="none" spc="0" baseline="0" dirty="0">
                <a:solidFill>
                  <a:srgbClr val="C00000"/>
                </a:solidFill>
                <a:uFillTx/>
                <a:latin typeface="Calibri Light"/>
              </a:rPr>
              <a:t>Glossaire électronique</a:t>
            </a:r>
          </a:p>
        </p:txBody>
      </p:sp>
      <p:sp>
        <p:nvSpPr>
          <p:cNvPr id="11" name="Espace réservé du numéro de diapositive 12">
            <a:extLst>
              <a:ext uri="{FF2B5EF4-FFF2-40B4-BE49-F238E27FC236}">
                <a16:creationId xmlns:a16="http://schemas.microsoft.com/office/drawing/2014/main" id="{FED78A84-FD08-5CE0-AF22-4E5E08B7BA0D}"/>
              </a:ext>
            </a:extLst>
          </p:cNvPr>
          <p:cNvSpPr txBox="1"/>
          <p:nvPr/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D43053D-2A1C-4F89-8C7C-06E0E89461F6}" type="slidenum">
              <a:rPr/>
              <a:t>17</a:t>
            </a:fld>
            <a:endParaRPr lang="fr-FR" sz="1200" b="0" i="0" u="none" strike="noStrike" kern="1200" cap="none" spc="0" baseline="0">
              <a:solidFill>
                <a:srgbClr val="898989"/>
              </a:solidFill>
              <a:uFillTx/>
              <a:latin typeface="Calibri"/>
            </a:endParaRPr>
          </a:p>
        </p:txBody>
      </p:sp>
      <p:sp>
        <p:nvSpPr>
          <p:cNvPr id="12" name="Espace réservé du numéro de diapositive 15">
            <a:extLst>
              <a:ext uri="{FF2B5EF4-FFF2-40B4-BE49-F238E27FC236}">
                <a16:creationId xmlns:a16="http://schemas.microsoft.com/office/drawing/2014/main" id="{BACD1700-1E83-BD5B-A3A2-FD7B4B31E71D}"/>
              </a:ext>
            </a:extLst>
          </p:cNvPr>
          <p:cNvSpPr txBox="1"/>
          <p:nvPr/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5E34ABE-C326-4955-A943-7AD1B6F58E25}" type="slidenum">
              <a:rPr/>
              <a:t>17</a:t>
            </a:fld>
            <a:endParaRPr lang="fr-FR" sz="1200" b="0" i="0" u="none" strike="noStrike" kern="1200" cap="none" spc="0" baseline="0">
              <a:solidFill>
                <a:srgbClr val="898989"/>
              </a:solidFill>
              <a:uFillTx/>
              <a:latin typeface="Calibri"/>
            </a:endParaRPr>
          </a:p>
        </p:txBody>
      </p:sp>
      <p:sp>
        <p:nvSpPr>
          <p:cNvPr id="13" name="Espace réservé de la date 16">
            <a:extLst>
              <a:ext uri="{FF2B5EF4-FFF2-40B4-BE49-F238E27FC236}">
                <a16:creationId xmlns:a16="http://schemas.microsoft.com/office/drawing/2014/main" id="{0D096A5F-B621-9AE5-E1B3-68F12ACAA06D}"/>
              </a:ext>
            </a:extLst>
          </p:cNvPr>
          <p:cNvSpPr txBox="1"/>
          <p:nvPr/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rPr>
              <a:t>06/11/2023</a:t>
            </a:r>
          </a:p>
        </p:txBody>
      </p:sp>
      <p:sp>
        <p:nvSpPr>
          <p:cNvPr id="14" name="Espace réservé du pied de page 17">
            <a:extLst>
              <a:ext uri="{FF2B5EF4-FFF2-40B4-BE49-F238E27FC236}">
                <a16:creationId xmlns:a16="http://schemas.microsoft.com/office/drawing/2014/main" id="{3334E133-A7AB-348B-B10F-32C313FBC659}"/>
              </a:ext>
            </a:extLst>
          </p:cNvPr>
          <p:cNvSpPr txBox="1"/>
          <p:nvPr/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rPr>
              <a:t>Atelier Raspi N°2 Novembre 2023</a:t>
            </a:r>
          </a:p>
        </p:txBody>
      </p:sp>
      <p:pic>
        <p:nvPicPr>
          <p:cNvPr id="15" name="Image 3">
            <a:extLst>
              <a:ext uri="{FF2B5EF4-FFF2-40B4-BE49-F238E27FC236}">
                <a16:creationId xmlns:a16="http://schemas.microsoft.com/office/drawing/2014/main" id="{3FCE0D5A-7B82-50FB-F5EB-3F2BDF60AB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010" y="4038337"/>
            <a:ext cx="1847846" cy="19431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6" name="ZoneTexte 14">
            <a:extLst>
              <a:ext uri="{FF2B5EF4-FFF2-40B4-BE49-F238E27FC236}">
                <a16:creationId xmlns:a16="http://schemas.microsoft.com/office/drawing/2014/main" id="{7C2CA09E-D623-81E4-F921-241A3E0FE464}"/>
              </a:ext>
            </a:extLst>
          </p:cNvPr>
          <p:cNvSpPr txBox="1"/>
          <p:nvPr/>
        </p:nvSpPr>
        <p:spPr>
          <a:xfrm>
            <a:off x="2873108" y="4640552"/>
            <a:ext cx="2772104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Schéma électrique du relais</a:t>
            </a:r>
          </a:p>
        </p:txBody>
      </p:sp>
      <p:pic>
        <p:nvPicPr>
          <p:cNvPr id="17" name="Image 17">
            <a:extLst>
              <a:ext uri="{FF2B5EF4-FFF2-40B4-BE49-F238E27FC236}">
                <a16:creationId xmlns:a16="http://schemas.microsoft.com/office/drawing/2014/main" id="{62E76CB5-E3F2-A95D-CDC2-A22F156C2D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45212" y="1477770"/>
            <a:ext cx="2314574" cy="167839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26ADC5-04F3-BDD8-4BF1-2FE3B1A1CF29}"/>
              </a:ext>
            </a:extLst>
          </p:cNvPr>
          <p:cNvSpPr txBox="1"/>
          <p:nvPr/>
        </p:nvSpPr>
        <p:spPr>
          <a:xfrm>
            <a:off x="896395" y="423321"/>
            <a:ext cx="10515600" cy="132555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1" compatLnSpc="1">
            <a:normAutofit/>
          </a:bodyPr>
          <a:lstStyle/>
          <a:p>
            <a:pPr marL="0" marR="0" lvl="0" indent="0" algn="ctr" defTabSz="914400" rtl="0" fontAlgn="auto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rPr>
              <a:t>Atelier N°4 Les signaux électriques – les entrées TOR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07B1F8-9AD2-931B-A63F-7EB1B036CA15}"/>
              </a:ext>
            </a:extLst>
          </p:cNvPr>
          <p:cNvSpPr txBox="1"/>
          <p:nvPr/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00B0F0"/>
                </a:solidFill>
                <a:uFillTx/>
                <a:latin typeface="Calibri"/>
              </a:rPr>
              <a:t>Etape 1 Le champ magnétique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 dirty="0">
                <a:solidFill>
                  <a:srgbClr val="C00000"/>
                </a:solidFill>
                <a:uFillTx/>
                <a:latin typeface="Calibri"/>
              </a:rPr>
              <a:t>Etape 2</a:t>
            </a:r>
            <a:r>
              <a:rPr lang="fr-FR" sz="1800" b="0" i="0" u="none" strike="noStrike" kern="1200" cap="none" spc="0" baseline="0" dirty="0">
                <a:solidFill>
                  <a:srgbClr val="C00000"/>
                </a:solidFill>
                <a:uFillTx/>
                <a:latin typeface="Calibri"/>
              </a:rPr>
              <a:t> Le servomoteurs à courant continu</a:t>
            </a:r>
            <a:endParaRPr lang="fr-FR" sz="1800" b="0" i="0" u="none" strike="noStrike" kern="0" cap="none" spc="0" baseline="0" dirty="0">
              <a:solidFill>
                <a:srgbClr val="C00000"/>
              </a:solidFill>
              <a:uFillTx/>
              <a:latin typeface="Calibri"/>
            </a:endParaRP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C00000"/>
                </a:solidFill>
                <a:uFillTx/>
                <a:latin typeface="Calibri"/>
              </a:rPr>
              <a:t>Etape 3 Le servomoteurs asservissement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C00000"/>
                </a:solidFill>
                <a:uFillTx/>
                <a:latin typeface="Calibri"/>
              </a:rPr>
              <a:t>Etape 4 Le servomoteurs signal de commande 1/2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C00000"/>
                </a:solidFill>
                <a:uFillTx/>
                <a:latin typeface="Calibri"/>
              </a:rPr>
              <a:t>Etape 5 Le servomoteurs signal de commande 2/2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C00000"/>
                </a:solidFill>
                <a:uFillTx/>
                <a:latin typeface="Calibri"/>
              </a:rPr>
              <a:t>Etape 6 Le joystick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 dirty="0">
                <a:solidFill>
                  <a:srgbClr val="7030A0"/>
                </a:solidFill>
                <a:uFillTx/>
                <a:latin typeface="Calibri"/>
              </a:rPr>
              <a:t>Etape 7 </a:t>
            </a:r>
            <a:r>
              <a:rPr lang="fr-FR" sz="1800" b="0" i="0" u="none" strike="noStrike" kern="0" cap="none" spc="0" baseline="0" dirty="0" err="1">
                <a:solidFill>
                  <a:srgbClr val="7030A0"/>
                </a:solidFill>
                <a:uFillTx/>
                <a:latin typeface="Calibri"/>
              </a:rPr>
              <a:t>cablage</a:t>
            </a:r>
            <a:r>
              <a:rPr lang="fr-FR" sz="1800" b="0" i="0" u="none" strike="noStrike" kern="0" cap="none" spc="0" baseline="0" dirty="0">
                <a:solidFill>
                  <a:srgbClr val="7030A0"/>
                </a:solidFill>
                <a:uFillTx/>
                <a:latin typeface="Calibri"/>
              </a:rPr>
              <a:t> du joystick et des </a:t>
            </a:r>
            <a:r>
              <a:rPr lang="fr-FR" sz="1800" b="0" i="0" u="none" strike="noStrike" kern="0" cap="none" spc="0" baseline="0" dirty="0" err="1">
                <a:solidFill>
                  <a:srgbClr val="7030A0"/>
                </a:solidFill>
                <a:uFillTx/>
                <a:latin typeface="Calibri"/>
              </a:rPr>
              <a:t>servosmoteurs</a:t>
            </a:r>
            <a:endParaRPr lang="fr-FR" sz="1800" b="0" i="0" u="none" strike="noStrike" kern="0" cap="none" spc="0" baseline="0" dirty="0">
              <a:solidFill>
                <a:srgbClr val="7030A0"/>
              </a:solidFill>
              <a:uFillTx/>
              <a:latin typeface="Calibri"/>
            </a:endParaRP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 dirty="0">
                <a:solidFill>
                  <a:srgbClr val="7030A0"/>
                </a:solidFill>
                <a:uFillTx/>
                <a:latin typeface="Calibri"/>
              </a:rPr>
              <a:t>Etape 8 Les programmes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 dirty="0">
                <a:solidFill>
                  <a:srgbClr val="7030A0"/>
                </a:solidFill>
                <a:uFillTx/>
                <a:latin typeface="Calibri"/>
              </a:rPr>
              <a:t>Etape 9 Logiciel de commande des servos-moteurs/joystick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 dirty="0">
                <a:solidFill>
                  <a:srgbClr val="7030A0"/>
                </a:solidFill>
                <a:uFillTx/>
                <a:latin typeface="Calibri"/>
              </a:rPr>
              <a:t>Etape 10 Les fonctions du module PWM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7030A0"/>
                </a:solidFill>
                <a:uFillTx/>
                <a:latin typeface="Calibri"/>
              </a:rPr>
              <a:t>Etape 11 Les fonctions du module time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 dirty="0">
                <a:solidFill>
                  <a:srgbClr val="7030A0"/>
                </a:solidFill>
                <a:uFillTx/>
                <a:latin typeface="Calibri"/>
              </a:rPr>
              <a:t>Etape 12</a:t>
            </a:r>
            <a:r>
              <a:rPr lang="fr-FR" sz="1800" b="0" i="0" u="none" strike="noStrike" kern="0" cap="none" spc="0" baseline="0" dirty="0">
                <a:solidFill>
                  <a:srgbClr val="000000"/>
                </a:solidFill>
                <a:uFillTx/>
                <a:latin typeface="Calibri"/>
              </a:rPr>
              <a:t> Glossaire informatique1</a:t>
            </a:r>
            <a:endParaRPr lang="fr-FR" sz="1800" b="0" i="0" u="none" strike="noStrike" kern="0" cap="none" spc="0" baseline="0" dirty="0">
              <a:solidFill>
                <a:srgbClr val="7030A0"/>
              </a:solidFill>
              <a:uFillTx/>
              <a:latin typeface="Calibri"/>
            </a:endParaRP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 dirty="0">
                <a:solidFill>
                  <a:srgbClr val="7030A0"/>
                </a:solidFill>
                <a:uFillTx/>
                <a:latin typeface="Calibri"/>
              </a:rPr>
              <a:t>Etape 13</a:t>
            </a:r>
            <a:r>
              <a:rPr lang="fr-FR" sz="1800" b="0" i="0" u="none" strike="noStrike" kern="0" cap="none" spc="0" baseline="0" dirty="0">
                <a:solidFill>
                  <a:srgbClr val="000000"/>
                </a:solidFill>
                <a:uFillTx/>
                <a:latin typeface="Calibri"/>
              </a:rPr>
              <a:t> Glossaire informatique2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 dirty="0">
                <a:solidFill>
                  <a:srgbClr val="7030A0"/>
                </a:solidFill>
                <a:uFillTx/>
                <a:latin typeface="Calibri"/>
              </a:rPr>
              <a:t>Etape 14 </a:t>
            </a:r>
            <a:r>
              <a:rPr lang="fr-FR" sz="1800" b="0" i="0" u="none" strike="noStrike" kern="0" cap="none" spc="0" baseline="0" dirty="0">
                <a:solidFill>
                  <a:srgbClr val="000000"/>
                </a:solidFill>
                <a:uFillTx/>
                <a:latin typeface="Calibri"/>
              </a:rPr>
              <a:t>Glossaire informatique3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 dirty="0">
                <a:solidFill>
                  <a:srgbClr val="7030A0"/>
                </a:solidFill>
                <a:uFillTx/>
                <a:latin typeface="Calibri"/>
              </a:rPr>
              <a:t>Etape 15 </a:t>
            </a:r>
            <a:r>
              <a:rPr lang="fr-FR" sz="1800" b="0" i="0" u="none" strike="noStrike" kern="0" cap="none" spc="0" baseline="0" dirty="0">
                <a:solidFill>
                  <a:srgbClr val="000000"/>
                </a:solidFill>
                <a:uFillTx/>
                <a:latin typeface="Calibri"/>
              </a:rPr>
              <a:t>Glossaire électronique</a:t>
            </a:r>
          </a:p>
          <a:p>
            <a:pPr marL="457200" marR="0" lvl="1" indent="0" algn="l" defTabSz="914400" rtl="0" fontAlgn="auto" hangingPunct="1">
              <a:lnSpc>
                <a:spcPct val="6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sz="1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768903-22A8-8C60-DE6B-AA2DEEA580B0}"/>
              </a:ext>
            </a:extLst>
          </p:cNvPr>
          <p:cNvSpPr txBox="1"/>
          <p:nvPr/>
        </p:nvSpPr>
        <p:spPr>
          <a:xfrm>
            <a:off x="606832" y="363409"/>
            <a:ext cx="11353793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>
                <a:solidFill>
                  <a:srgbClr val="000000"/>
                </a:solidFill>
                <a:uFillTx/>
                <a:latin typeface="Calibri Light"/>
              </a:rPr>
              <a:t>A4E1 </a:t>
            </a:r>
            <a:r>
              <a:rPr lang="fr-FR" sz="4400" b="0" i="0" u="none" strike="noStrike" kern="0" cap="none" spc="0" baseline="0">
                <a:solidFill>
                  <a:srgbClr val="00B0F0"/>
                </a:solidFill>
                <a:uFillTx/>
                <a:latin typeface="Calibri Light"/>
              </a:rPr>
              <a:t>L</a:t>
            </a:r>
            <a:r>
              <a:rPr lang="fr-FR" sz="4400" b="0" i="0" u="none" strike="noStrike" kern="1200" cap="none" spc="0" baseline="0">
                <a:solidFill>
                  <a:srgbClr val="00B0F0"/>
                </a:solidFill>
                <a:uFillTx/>
                <a:latin typeface="Calibri Light"/>
              </a:rPr>
              <a:t>e champ magnétique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D74E090-72BF-418C-9BA1-C77297A3EE01}"/>
              </a:ext>
            </a:extLst>
          </p:cNvPr>
          <p:cNvSpPr txBox="1"/>
          <p:nvPr/>
        </p:nvSpPr>
        <p:spPr>
          <a:xfrm>
            <a:off x="1496296" y="6005349"/>
            <a:ext cx="7284174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C’est la circulation du courant dans la bobine qui crée le champ magnétique</a:t>
            </a:r>
          </a:p>
        </p:txBody>
      </p:sp>
      <p:pic>
        <p:nvPicPr>
          <p:cNvPr id="4" name="Image 4">
            <a:extLst>
              <a:ext uri="{FF2B5EF4-FFF2-40B4-BE49-F238E27FC236}">
                <a16:creationId xmlns:a16="http://schemas.microsoft.com/office/drawing/2014/main" id="{18F50EC3-BF75-FE06-B1AB-1C6F8B1CF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832" y="1216344"/>
            <a:ext cx="2645414" cy="179205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Image 6">
            <a:extLst>
              <a:ext uri="{FF2B5EF4-FFF2-40B4-BE49-F238E27FC236}">
                <a16:creationId xmlns:a16="http://schemas.microsoft.com/office/drawing/2014/main" id="{0D66E52B-A171-38A2-FEAA-9F1B74CE5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847" y="933812"/>
            <a:ext cx="5676714" cy="267761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Image 8">
            <a:extLst>
              <a:ext uri="{FF2B5EF4-FFF2-40B4-BE49-F238E27FC236}">
                <a16:creationId xmlns:a16="http://schemas.microsoft.com/office/drawing/2014/main" id="{78294547-0009-2D49-AC1D-A769D00D01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2736" y="3666634"/>
            <a:ext cx="1969425" cy="1351190"/>
          </a:xfrm>
          <a:prstGeom prst="rect">
            <a:avLst/>
          </a:prstGeom>
          <a:noFill/>
          <a:ln cap="flat">
            <a:noFill/>
          </a:ln>
        </p:spPr>
      </p:pic>
      <p:grpSp>
        <p:nvGrpSpPr>
          <p:cNvPr id="7" name="Groupe 27">
            <a:extLst>
              <a:ext uri="{FF2B5EF4-FFF2-40B4-BE49-F238E27FC236}">
                <a16:creationId xmlns:a16="http://schemas.microsoft.com/office/drawing/2014/main" id="{3AC1A304-5B83-4A78-89E2-90C12023BBF2}"/>
              </a:ext>
            </a:extLst>
          </p:cNvPr>
          <p:cNvGrpSpPr/>
          <p:nvPr/>
        </p:nvGrpSpPr>
        <p:grpSpPr>
          <a:xfrm>
            <a:off x="395075" y="3847255"/>
            <a:ext cx="5581771" cy="1962403"/>
            <a:chOff x="395075" y="3847255"/>
            <a:chExt cx="5581771" cy="1962403"/>
          </a:xfrm>
        </p:grpSpPr>
        <p:pic>
          <p:nvPicPr>
            <p:cNvPr id="8" name="Image 6">
              <a:extLst>
                <a:ext uri="{FF2B5EF4-FFF2-40B4-BE49-F238E27FC236}">
                  <a16:creationId xmlns:a16="http://schemas.microsoft.com/office/drawing/2014/main" id="{946E9E1F-2059-ED7F-3542-CEAE79DE9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5075" y="3847255"/>
              <a:ext cx="1471351" cy="1544513"/>
            </a:xfrm>
            <a:prstGeom prst="rect">
              <a:avLst/>
            </a:prstGeom>
            <a:noFill/>
            <a:ln cap="flat">
              <a:noFill/>
            </a:ln>
          </p:spPr>
        </p:pic>
        <p:pic>
          <p:nvPicPr>
            <p:cNvPr id="9" name="Image 10">
              <a:extLst>
                <a:ext uri="{FF2B5EF4-FFF2-40B4-BE49-F238E27FC236}">
                  <a16:creationId xmlns:a16="http://schemas.microsoft.com/office/drawing/2014/main" id="{0F91D96E-988B-640F-1D9B-412D43073F3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2889385">
              <a:off x="2861946" y="4181249"/>
              <a:ext cx="1669493" cy="1628409"/>
            </a:xfrm>
            <a:prstGeom prst="rect">
              <a:avLst/>
            </a:prstGeom>
            <a:noFill/>
            <a:ln cap="flat">
              <a:noFill/>
            </a:ln>
          </p:spPr>
        </p:pic>
        <p:cxnSp>
          <p:nvCxnSpPr>
            <p:cNvPr id="10" name="Connecteur droit avec flèche 12">
              <a:extLst>
                <a:ext uri="{FF2B5EF4-FFF2-40B4-BE49-F238E27FC236}">
                  <a16:creationId xmlns:a16="http://schemas.microsoft.com/office/drawing/2014/main" id="{CC359A77-5D47-613B-8A26-59E6A3D71DD3}"/>
                </a:ext>
              </a:extLst>
            </p:cNvPr>
            <p:cNvCxnSpPr/>
            <p:nvPr/>
          </p:nvCxnSpPr>
          <p:spPr>
            <a:xfrm flipV="1">
              <a:off x="3696699" y="4927591"/>
              <a:ext cx="183584" cy="67949"/>
            </a:xfrm>
            <a:prstGeom prst="straightConnector1">
              <a:avLst/>
            </a:prstGeom>
            <a:noFill/>
            <a:ln w="6345" cap="flat">
              <a:solidFill>
                <a:srgbClr val="4472C4"/>
              </a:solidFill>
              <a:prstDash val="solid"/>
              <a:miter/>
              <a:tailEnd type="arrow"/>
            </a:ln>
          </p:spPr>
        </p:cxnSp>
        <p:cxnSp>
          <p:nvCxnSpPr>
            <p:cNvPr id="11" name="Connecteur droit avec flèche 14">
              <a:extLst>
                <a:ext uri="{FF2B5EF4-FFF2-40B4-BE49-F238E27FC236}">
                  <a16:creationId xmlns:a16="http://schemas.microsoft.com/office/drawing/2014/main" id="{8B3C36AD-80DB-4561-3E53-61868D47F81E}"/>
                </a:ext>
              </a:extLst>
            </p:cNvPr>
            <p:cNvCxnSpPr/>
            <p:nvPr/>
          </p:nvCxnSpPr>
          <p:spPr>
            <a:xfrm>
              <a:off x="1866427" y="5223153"/>
              <a:ext cx="1470090" cy="249384"/>
            </a:xfrm>
            <a:prstGeom prst="curvedConnector3">
              <a:avLst/>
            </a:prstGeom>
            <a:noFill/>
            <a:ln w="19046" cap="flat">
              <a:solidFill>
                <a:srgbClr val="ED7D31"/>
              </a:solidFill>
              <a:prstDash val="solid"/>
              <a:miter/>
              <a:tailEnd type="arrow"/>
            </a:ln>
          </p:spPr>
        </p:cxnSp>
        <p:cxnSp>
          <p:nvCxnSpPr>
            <p:cNvPr id="12" name="Connecteur droit avec flèche 14">
              <a:extLst>
                <a:ext uri="{FF2B5EF4-FFF2-40B4-BE49-F238E27FC236}">
                  <a16:creationId xmlns:a16="http://schemas.microsoft.com/office/drawing/2014/main" id="{F3496D24-8DB1-9849-D641-A534C6D987AD}"/>
                </a:ext>
              </a:extLst>
            </p:cNvPr>
            <p:cNvCxnSpPr/>
            <p:nvPr/>
          </p:nvCxnSpPr>
          <p:spPr>
            <a:xfrm flipV="1">
              <a:off x="1707642" y="4418618"/>
              <a:ext cx="1442968" cy="973141"/>
            </a:xfrm>
            <a:prstGeom prst="curvedConnector3">
              <a:avLst/>
            </a:prstGeom>
            <a:noFill/>
            <a:ln w="19046" cap="flat">
              <a:solidFill>
                <a:srgbClr val="4472C4"/>
              </a:solidFill>
              <a:prstDash val="solid"/>
              <a:miter/>
              <a:tailEnd type="arrow"/>
            </a:ln>
          </p:spPr>
        </p:cxnSp>
        <p:pic>
          <p:nvPicPr>
            <p:cNvPr id="13" name="Image 22">
              <a:extLst>
                <a:ext uri="{FF2B5EF4-FFF2-40B4-BE49-F238E27FC236}">
                  <a16:creationId xmlns:a16="http://schemas.microsoft.com/office/drawing/2014/main" id="{62F12C2A-D83A-DAE8-71B3-D7DDE242C9B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9394" r="13890"/>
            <a:stretch>
              <a:fillRect/>
            </a:stretch>
          </p:blipFill>
          <p:spPr>
            <a:xfrm>
              <a:off x="4793083" y="4261936"/>
              <a:ext cx="1183763" cy="1152528"/>
            </a:xfrm>
            <a:prstGeom prst="rect">
              <a:avLst/>
            </a:prstGeom>
            <a:noFill/>
            <a:ln cap="flat">
              <a:noFill/>
            </a:ln>
          </p:spPr>
        </p:pic>
        <p:sp>
          <p:nvSpPr>
            <p:cNvPr id="14" name="Flèche : double flèche horizontale 26">
              <a:extLst>
                <a:ext uri="{FF2B5EF4-FFF2-40B4-BE49-F238E27FC236}">
                  <a16:creationId xmlns:a16="http://schemas.microsoft.com/office/drawing/2014/main" id="{9173268A-FC27-C77D-F944-47D415194456}"/>
                </a:ext>
              </a:extLst>
            </p:cNvPr>
            <p:cNvSpPr/>
            <p:nvPr/>
          </p:nvSpPr>
          <p:spPr>
            <a:xfrm>
              <a:off x="4591568" y="5131978"/>
              <a:ext cx="403021" cy="218486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180"/>
                <a:gd name="f10" fmla="abs f3"/>
                <a:gd name="f11" fmla="abs f4"/>
                <a:gd name="f12" fmla="abs f5"/>
                <a:gd name="f13" fmla="*/ f8 f0 1"/>
                <a:gd name="f14" fmla="*/ f9 f0 1"/>
                <a:gd name="f15" fmla="?: f10 f3 1"/>
                <a:gd name="f16" fmla="?: f11 f4 1"/>
                <a:gd name="f17" fmla="?: f12 f5 1"/>
                <a:gd name="f18" fmla="*/ f13 1 f2"/>
                <a:gd name="f19" fmla="*/ f14 1 f2"/>
                <a:gd name="f20" fmla="*/ f15 1 21600"/>
                <a:gd name="f21" fmla="*/ f16 1 21600"/>
                <a:gd name="f22" fmla="*/ 21600 f15 1"/>
                <a:gd name="f23" fmla="*/ 21600 f16 1"/>
                <a:gd name="f24" fmla="+- f18 0 f1"/>
                <a:gd name="f25" fmla="+- f19 0 f1"/>
                <a:gd name="f26" fmla="min f21 f20"/>
                <a:gd name="f27" fmla="*/ f22 1 f17"/>
                <a:gd name="f28" fmla="*/ f23 1 f17"/>
                <a:gd name="f29" fmla="val f27"/>
                <a:gd name="f30" fmla="val f28"/>
                <a:gd name="f31" fmla="*/ f6 f26 1"/>
                <a:gd name="f32" fmla="+- f30 0 f6"/>
                <a:gd name="f33" fmla="+- f29 0 f6"/>
                <a:gd name="f34" fmla="*/ f29 f26 1"/>
                <a:gd name="f35" fmla="*/ f30 f26 1"/>
                <a:gd name="f36" fmla="*/ f32 1 2"/>
                <a:gd name="f37" fmla="*/ f33 1 2"/>
                <a:gd name="f38" fmla="min f33 f32"/>
                <a:gd name="f39" fmla="*/ f32 f7 1"/>
                <a:gd name="f40" fmla="+- f6 f36 0"/>
                <a:gd name="f41" fmla="+- f6 f37 0"/>
                <a:gd name="f42" fmla="*/ f38 f7 1"/>
                <a:gd name="f43" fmla="*/ f39 1 200000"/>
                <a:gd name="f44" fmla="*/ f42 1 100000"/>
                <a:gd name="f45" fmla="+- f40 0 f43"/>
                <a:gd name="f46" fmla="+- f40 f43 0"/>
                <a:gd name="f47" fmla="*/ f40 f26 1"/>
                <a:gd name="f48" fmla="*/ f41 f26 1"/>
                <a:gd name="f49" fmla="+- f29 0 f44"/>
                <a:gd name="f50" fmla="*/ f45 f44 1"/>
                <a:gd name="f51" fmla="*/ f45 f26 1"/>
                <a:gd name="f52" fmla="*/ f46 f26 1"/>
                <a:gd name="f53" fmla="*/ f44 f26 1"/>
                <a:gd name="f54" fmla="*/ f50 1 f36"/>
                <a:gd name="f55" fmla="*/ f49 f26 1"/>
                <a:gd name="f56" fmla="+- f44 0 f54"/>
                <a:gd name="f57" fmla="+- f49 f54 0"/>
                <a:gd name="f58" fmla="*/ f56 f26 1"/>
                <a:gd name="f59" fmla="*/ f57 f2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4">
                  <a:pos x="f55" y="f31"/>
                </a:cxn>
                <a:cxn ang="f24">
                  <a:pos x="f48" y="f51"/>
                </a:cxn>
                <a:cxn ang="f24">
                  <a:pos x="f53" y="f31"/>
                </a:cxn>
                <a:cxn ang="f25">
                  <a:pos x="f53" y="f35"/>
                </a:cxn>
                <a:cxn ang="f25">
                  <a:pos x="f48" y="f52"/>
                </a:cxn>
                <a:cxn ang="f25">
                  <a:pos x="f55" y="f35"/>
                </a:cxn>
              </a:cxnLst>
              <a:rect l="f58" t="f51" r="f59" b="f52"/>
              <a:pathLst>
                <a:path>
                  <a:moveTo>
                    <a:pt x="f31" y="f47"/>
                  </a:moveTo>
                  <a:lnTo>
                    <a:pt x="f53" y="f31"/>
                  </a:lnTo>
                  <a:lnTo>
                    <a:pt x="f53" y="f51"/>
                  </a:lnTo>
                  <a:lnTo>
                    <a:pt x="f55" y="f51"/>
                  </a:lnTo>
                  <a:lnTo>
                    <a:pt x="f55" y="f31"/>
                  </a:lnTo>
                  <a:lnTo>
                    <a:pt x="f34" y="f47"/>
                  </a:lnTo>
                  <a:lnTo>
                    <a:pt x="f55" y="f35"/>
                  </a:lnTo>
                  <a:lnTo>
                    <a:pt x="f55" y="f52"/>
                  </a:lnTo>
                  <a:lnTo>
                    <a:pt x="f53" y="f52"/>
                  </a:lnTo>
                  <a:lnTo>
                    <a:pt x="f53" y="f35"/>
                  </a:lnTo>
                  <a:close/>
                </a:path>
              </a:pathLst>
            </a:custGeom>
            <a:solidFill>
              <a:srgbClr val="4472C4"/>
            </a:solidFill>
            <a:ln w="12701" cap="flat">
              <a:solidFill>
                <a:srgbClr val="172C5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</p:grpSp>
      <p:sp>
        <p:nvSpPr>
          <p:cNvPr id="15" name="ZoneTexte 28">
            <a:extLst>
              <a:ext uri="{FF2B5EF4-FFF2-40B4-BE49-F238E27FC236}">
                <a16:creationId xmlns:a16="http://schemas.microsoft.com/office/drawing/2014/main" id="{53B85602-DB8E-8787-9D81-DC09C7785E53}"/>
              </a:ext>
            </a:extLst>
          </p:cNvPr>
          <p:cNvSpPr txBox="1"/>
          <p:nvPr/>
        </p:nvSpPr>
        <p:spPr>
          <a:xfrm>
            <a:off x="258619" y="3046488"/>
            <a:ext cx="5162373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Visualisation du champ magnétique crée par l’aimant</a:t>
            </a:r>
          </a:p>
        </p:txBody>
      </p:sp>
      <p:sp>
        <p:nvSpPr>
          <p:cNvPr id="16" name="ZoneTexte 29">
            <a:extLst>
              <a:ext uri="{FF2B5EF4-FFF2-40B4-BE49-F238E27FC236}">
                <a16:creationId xmlns:a16="http://schemas.microsoft.com/office/drawing/2014/main" id="{08566F1D-B516-9BEA-4D00-C404442FBD6B}"/>
              </a:ext>
            </a:extLst>
          </p:cNvPr>
          <p:cNvSpPr txBox="1"/>
          <p:nvPr/>
        </p:nvSpPr>
        <p:spPr>
          <a:xfrm>
            <a:off x="8425848" y="4871145"/>
            <a:ext cx="3536414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Visualisation du champ magnétique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crée par la bobine</a:t>
            </a:r>
          </a:p>
        </p:txBody>
      </p:sp>
      <p:sp>
        <p:nvSpPr>
          <p:cNvPr id="17" name="ZoneTexte 30">
            <a:extLst>
              <a:ext uri="{FF2B5EF4-FFF2-40B4-BE49-F238E27FC236}">
                <a16:creationId xmlns:a16="http://schemas.microsoft.com/office/drawing/2014/main" id="{CDBCC98B-960D-D1D3-45B4-86015EDA62AB}"/>
              </a:ext>
            </a:extLst>
          </p:cNvPr>
          <p:cNvSpPr txBox="1"/>
          <p:nvPr/>
        </p:nvSpPr>
        <p:spPr>
          <a:xfrm>
            <a:off x="3402802" y="1498436"/>
            <a:ext cx="1842168" cy="1200332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Superposition de: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limaille de fer,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papier,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aimant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8A3C8E5-2A6B-D87E-3309-B740F3E7824A}"/>
              </a:ext>
            </a:extLst>
          </p:cNvPr>
          <p:cNvSpPr txBox="1"/>
          <p:nvPr/>
        </p:nvSpPr>
        <p:spPr>
          <a:xfrm>
            <a:off x="5725753" y="3938768"/>
            <a:ext cx="2677527" cy="64633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L’aimant est attiré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 ou repoussé par la bobine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D0C22354-3B74-8F1D-4E51-A8D53E5E3555}"/>
              </a:ext>
            </a:extLst>
          </p:cNvPr>
          <p:cNvSpPr txBox="1"/>
          <p:nvPr/>
        </p:nvSpPr>
        <p:spPr>
          <a:xfrm>
            <a:off x="8484772" y="363409"/>
            <a:ext cx="3225436" cy="923333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 fer doux guide les lignes du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champs magnétique et est attiré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par l’aimant</a:t>
            </a:r>
          </a:p>
        </p:txBody>
      </p:sp>
      <p:sp>
        <p:nvSpPr>
          <p:cNvPr id="20" name="Flèche : double flèche horizontale 26">
            <a:extLst>
              <a:ext uri="{FF2B5EF4-FFF2-40B4-BE49-F238E27FC236}">
                <a16:creationId xmlns:a16="http://schemas.microsoft.com/office/drawing/2014/main" id="{7A1F34AB-F1FE-C1D1-5CA4-BD63C39CD229}"/>
              </a:ext>
            </a:extLst>
          </p:cNvPr>
          <p:cNvSpPr/>
          <p:nvPr/>
        </p:nvSpPr>
        <p:spPr>
          <a:xfrm>
            <a:off x="8482577" y="1900324"/>
            <a:ext cx="403021" cy="21848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29 f26 1"/>
              <a:gd name="f35" fmla="*/ f30 f26 1"/>
              <a:gd name="f36" fmla="*/ f32 1 2"/>
              <a:gd name="f37" fmla="*/ f33 1 2"/>
              <a:gd name="f38" fmla="min f33 f32"/>
              <a:gd name="f39" fmla="*/ f32 f7 1"/>
              <a:gd name="f40" fmla="+- f6 f36 0"/>
              <a:gd name="f41" fmla="+- f6 f37 0"/>
              <a:gd name="f42" fmla="*/ f38 f7 1"/>
              <a:gd name="f43" fmla="*/ f39 1 200000"/>
              <a:gd name="f44" fmla="*/ f42 1 100000"/>
              <a:gd name="f45" fmla="+- f40 0 f43"/>
              <a:gd name="f46" fmla="+- f40 f43 0"/>
              <a:gd name="f47" fmla="*/ f40 f26 1"/>
              <a:gd name="f48" fmla="*/ f41 f26 1"/>
              <a:gd name="f49" fmla="+- f29 0 f44"/>
              <a:gd name="f50" fmla="*/ f45 f44 1"/>
              <a:gd name="f51" fmla="*/ f45 f26 1"/>
              <a:gd name="f52" fmla="*/ f46 f26 1"/>
              <a:gd name="f53" fmla="*/ f44 f26 1"/>
              <a:gd name="f54" fmla="*/ f50 1 f36"/>
              <a:gd name="f55" fmla="*/ f49 f26 1"/>
              <a:gd name="f56" fmla="+- f44 0 f54"/>
              <a:gd name="f57" fmla="+- f49 f54 0"/>
              <a:gd name="f58" fmla="*/ f56 f26 1"/>
              <a:gd name="f59" fmla="*/ f57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55" y="f31"/>
              </a:cxn>
              <a:cxn ang="f24">
                <a:pos x="f48" y="f51"/>
              </a:cxn>
              <a:cxn ang="f24">
                <a:pos x="f53" y="f31"/>
              </a:cxn>
              <a:cxn ang="f25">
                <a:pos x="f53" y="f35"/>
              </a:cxn>
              <a:cxn ang="f25">
                <a:pos x="f48" y="f52"/>
              </a:cxn>
              <a:cxn ang="f25">
                <a:pos x="f55" y="f35"/>
              </a:cxn>
            </a:cxnLst>
            <a:rect l="f58" t="f51" r="f59" b="f52"/>
            <a:pathLst>
              <a:path>
                <a:moveTo>
                  <a:pt x="f31" y="f47"/>
                </a:moveTo>
                <a:lnTo>
                  <a:pt x="f53" y="f31"/>
                </a:lnTo>
                <a:lnTo>
                  <a:pt x="f53" y="f51"/>
                </a:lnTo>
                <a:lnTo>
                  <a:pt x="f55" y="f51"/>
                </a:lnTo>
                <a:lnTo>
                  <a:pt x="f55" y="f31"/>
                </a:lnTo>
                <a:lnTo>
                  <a:pt x="f34" y="f47"/>
                </a:lnTo>
                <a:lnTo>
                  <a:pt x="f55" y="f35"/>
                </a:lnTo>
                <a:lnTo>
                  <a:pt x="f55" y="f52"/>
                </a:lnTo>
                <a:lnTo>
                  <a:pt x="f53" y="f52"/>
                </a:lnTo>
                <a:lnTo>
                  <a:pt x="f53" y="f35"/>
                </a:lnTo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D84FDD-F131-F020-0C7C-C57F3DA28F47}"/>
              </a:ext>
            </a:extLst>
          </p:cNvPr>
          <p:cNvSpPr txBox="1"/>
          <p:nvPr/>
        </p:nvSpPr>
        <p:spPr>
          <a:xfrm>
            <a:off x="838203" y="365129"/>
            <a:ext cx="10515600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A4E2</a:t>
            </a:r>
            <a:endParaRPr lang="fr-FR" sz="4400" b="0" i="0" u="none" strike="noStrike" kern="1200" cap="none" spc="0" baseline="0" dirty="0">
              <a:solidFill>
                <a:srgbClr val="C00000"/>
              </a:solidFill>
              <a:uFillTx/>
              <a:latin typeface="Calibri Light"/>
            </a:endParaRPr>
          </a:p>
        </p:txBody>
      </p:sp>
      <p:pic>
        <p:nvPicPr>
          <p:cNvPr id="3" name="Image 14">
            <a:extLst>
              <a:ext uri="{FF2B5EF4-FFF2-40B4-BE49-F238E27FC236}">
                <a16:creationId xmlns:a16="http://schemas.microsoft.com/office/drawing/2014/main" id="{FAEF9F11-C82F-438A-044A-1E5044222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174" y="995324"/>
            <a:ext cx="10839059" cy="574057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Image 4">
            <a:extLst>
              <a:ext uri="{FF2B5EF4-FFF2-40B4-BE49-F238E27FC236}">
                <a16:creationId xmlns:a16="http://schemas.microsoft.com/office/drawing/2014/main" id="{33252B18-4A7D-7312-ABDF-F3A265E5E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1621" y="3678375"/>
            <a:ext cx="3000375" cy="3057525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C7C31C-AC7E-84E3-1EDF-54A592EA8A98}"/>
              </a:ext>
            </a:extLst>
          </p:cNvPr>
          <p:cNvSpPr txBox="1"/>
          <p:nvPr/>
        </p:nvSpPr>
        <p:spPr>
          <a:xfrm>
            <a:off x="838203" y="365129"/>
            <a:ext cx="10515600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A4E3</a:t>
            </a:r>
            <a:endParaRPr lang="fr-FR" sz="4400" b="0" i="0" u="none" strike="noStrike" kern="1200" cap="none" spc="0" baseline="0" dirty="0">
              <a:solidFill>
                <a:srgbClr val="000000"/>
              </a:solidFill>
              <a:uFillTx/>
              <a:latin typeface="Calibri Light" pitchFamily="34"/>
              <a:ea typeface="Calibri Light" pitchFamily="34"/>
              <a:cs typeface="Calibri Light" pitchFamily="34"/>
            </a:endParaRPr>
          </a:p>
        </p:txBody>
      </p:sp>
      <p:pic>
        <p:nvPicPr>
          <p:cNvPr id="3" name="Image 16">
            <a:extLst>
              <a:ext uri="{FF2B5EF4-FFF2-40B4-BE49-F238E27FC236}">
                <a16:creationId xmlns:a16="http://schemas.microsoft.com/office/drawing/2014/main" id="{04B7730D-74E1-44C9-6BED-3331CEEDB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575" y="995324"/>
            <a:ext cx="10515600" cy="583099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3EFCA4-9E35-5563-7344-1EBCE00ED14F}"/>
              </a:ext>
            </a:extLst>
          </p:cNvPr>
          <p:cNvSpPr txBox="1"/>
          <p:nvPr/>
        </p:nvSpPr>
        <p:spPr>
          <a:xfrm>
            <a:off x="838203" y="365129"/>
            <a:ext cx="10515600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A4E4</a:t>
            </a:r>
            <a:endParaRPr lang="fr-FR" sz="2400" b="0" i="0" u="none" strike="noStrike" kern="1200" cap="none" spc="0" baseline="0" dirty="0">
              <a:solidFill>
                <a:srgbClr val="4472C4"/>
              </a:solidFill>
              <a:uFillTx/>
              <a:latin typeface="Calibri Light"/>
            </a:endParaRPr>
          </a:p>
        </p:txBody>
      </p:sp>
      <p:pic>
        <p:nvPicPr>
          <p:cNvPr id="3" name="Image 8">
            <a:extLst>
              <a:ext uri="{FF2B5EF4-FFF2-40B4-BE49-F238E27FC236}">
                <a16:creationId xmlns:a16="http://schemas.microsoft.com/office/drawing/2014/main" id="{A3B7EAC1-0575-669D-CC9D-D164A5D17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3" y="995324"/>
            <a:ext cx="10661775" cy="5269879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26D706-677B-150C-5E6C-0BBA3D3E5811}"/>
              </a:ext>
            </a:extLst>
          </p:cNvPr>
          <p:cNvSpPr txBox="1"/>
          <p:nvPr/>
        </p:nvSpPr>
        <p:spPr>
          <a:xfrm>
            <a:off x="838203" y="365129"/>
            <a:ext cx="10515600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A3E5</a:t>
            </a:r>
            <a:endParaRPr lang="fr-FR" sz="4400" b="0" i="0" u="none" strike="noStrike" kern="1200" cap="none" spc="0" baseline="0" dirty="0">
              <a:solidFill>
                <a:srgbClr val="000000"/>
              </a:solidFill>
              <a:uFillTx/>
              <a:latin typeface="Calibri Light" pitchFamily="34"/>
              <a:ea typeface="Calibri Light" pitchFamily="34"/>
              <a:cs typeface="Calibri Light" pitchFamily="34"/>
            </a:endParaRPr>
          </a:p>
        </p:txBody>
      </p:sp>
      <p:pic>
        <p:nvPicPr>
          <p:cNvPr id="3" name="Image 20">
            <a:extLst>
              <a:ext uri="{FF2B5EF4-FFF2-40B4-BE49-F238E27FC236}">
                <a16:creationId xmlns:a16="http://schemas.microsoft.com/office/drawing/2014/main" id="{2A0E4C4C-FDA0-D469-8EC4-172B9A2BC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272" y="1268958"/>
            <a:ext cx="10561530" cy="451291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F536C7-F236-891A-A0F1-94E389BD4307}"/>
              </a:ext>
            </a:extLst>
          </p:cNvPr>
          <p:cNvSpPr txBox="1"/>
          <p:nvPr/>
        </p:nvSpPr>
        <p:spPr>
          <a:xfrm>
            <a:off x="838203" y="365129"/>
            <a:ext cx="10515600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A3E6  </a:t>
            </a:r>
            <a:r>
              <a:rPr lang="fr-FR" sz="4400" b="0" i="0" u="none" strike="noStrike" kern="1200" cap="none" spc="0" baseline="0" dirty="0">
                <a:solidFill>
                  <a:srgbClr val="C00000"/>
                </a:solidFill>
                <a:uFillTx/>
                <a:latin typeface="Calibri Light"/>
              </a:rPr>
              <a:t>Le joystick</a:t>
            </a:r>
            <a:endParaRPr lang="fr-FR" sz="4400" b="0" i="0" u="none" strike="noStrike" kern="1200" cap="none" spc="0" baseline="0" dirty="0">
              <a:solidFill>
                <a:srgbClr val="C00000"/>
              </a:solidFill>
              <a:uFillTx/>
              <a:latin typeface="Calibri Light" pitchFamily="34"/>
              <a:ea typeface="Calibri Light" pitchFamily="34"/>
              <a:cs typeface="Calibri Light" pitchFamily="34"/>
            </a:endParaRPr>
          </a:p>
        </p:txBody>
      </p:sp>
      <p:pic>
        <p:nvPicPr>
          <p:cNvPr id="3" name="Image 3">
            <a:extLst>
              <a:ext uri="{FF2B5EF4-FFF2-40B4-BE49-F238E27FC236}">
                <a16:creationId xmlns:a16="http://schemas.microsoft.com/office/drawing/2014/main" id="{D4B31216-6A37-B24F-09DF-BB2AB41CC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496" y="509037"/>
            <a:ext cx="2093189" cy="191594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Image 5">
            <a:extLst>
              <a:ext uri="{FF2B5EF4-FFF2-40B4-BE49-F238E27FC236}">
                <a16:creationId xmlns:a16="http://schemas.microsoft.com/office/drawing/2014/main" id="{791877C9-4ABD-0FB1-1C22-7A9814C0A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1847" y="365129"/>
            <a:ext cx="2075221" cy="212908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ZoneTexte 6">
            <a:extLst>
              <a:ext uri="{FF2B5EF4-FFF2-40B4-BE49-F238E27FC236}">
                <a16:creationId xmlns:a16="http://schemas.microsoft.com/office/drawing/2014/main" id="{A4C78FAF-C359-A3DC-5D66-8A6477764750}"/>
              </a:ext>
            </a:extLst>
          </p:cNvPr>
          <p:cNvSpPr txBox="1"/>
          <p:nvPr/>
        </p:nvSpPr>
        <p:spPr>
          <a:xfrm>
            <a:off x="6824222" y="2524128"/>
            <a:ext cx="3211135" cy="60016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Il y a 2 potentiomètres montés perpendiculairement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Le mouvement du manche fait varier les 2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potentiomètres en même temps.</a:t>
            </a:r>
          </a:p>
        </p:txBody>
      </p:sp>
      <p:pic>
        <p:nvPicPr>
          <p:cNvPr id="6" name="Image 16">
            <a:extLst>
              <a:ext uri="{FF2B5EF4-FFF2-40B4-BE49-F238E27FC236}">
                <a16:creationId xmlns:a16="http://schemas.microsoft.com/office/drawing/2014/main" id="{6E836201-4B27-1A3A-C568-A400ABD77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250" y="1004440"/>
            <a:ext cx="6508552" cy="488141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Flèche : courbe vers la droite 9">
            <a:extLst>
              <a:ext uri="{FF2B5EF4-FFF2-40B4-BE49-F238E27FC236}">
                <a16:creationId xmlns:a16="http://schemas.microsoft.com/office/drawing/2014/main" id="{30C5C78A-0B23-CC0D-C483-317BFBC10EDB}"/>
              </a:ext>
            </a:extLst>
          </p:cNvPr>
          <p:cNvSpPr/>
          <p:nvPr/>
        </p:nvSpPr>
        <p:spPr>
          <a:xfrm>
            <a:off x="925327" y="4145898"/>
            <a:ext cx="766614" cy="809628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25000"/>
              <a:gd name="f10" fmla="val 50000"/>
              <a:gd name="f11" fmla="+- 0 0 -270"/>
              <a:gd name="f12" fmla="+- 0 0 -180"/>
              <a:gd name="f13" fmla="+- 0 0 -90"/>
              <a:gd name="f14" fmla="abs f4"/>
              <a:gd name="f15" fmla="abs f5"/>
              <a:gd name="f16" fmla="abs f6"/>
              <a:gd name="f17" fmla="*/ f11 f0 1"/>
              <a:gd name="f18" fmla="*/ f12 f0 1"/>
              <a:gd name="f19" fmla="*/ f13 f0 1"/>
              <a:gd name="f20" fmla="?: f14 f4 1"/>
              <a:gd name="f21" fmla="?: f15 f5 1"/>
              <a:gd name="f22" fmla="?: f16 f6 1"/>
              <a:gd name="f23" fmla="*/ f17 1 f3"/>
              <a:gd name="f24" fmla="*/ f18 1 f3"/>
              <a:gd name="f25" fmla="*/ f19 1 f3"/>
              <a:gd name="f26" fmla="*/ f20 1 21600"/>
              <a:gd name="f27" fmla="*/ f21 1 21600"/>
              <a:gd name="f28" fmla="*/ 21600 f20 1"/>
              <a:gd name="f29" fmla="*/ 21600 f21 1"/>
              <a:gd name="f30" fmla="+- f23 0 f1"/>
              <a:gd name="f31" fmla="+- f24 0 f1"/>
              <a:gd name="f32" fmla="+- f25 0 f1"/>
              <a:gd name="f33" fmla="min f27 f26"/>
              <a:gd name="f34" fmla="*/ f28 1 f22"/>
              <a:gd name="f35" fmla="*/ f29 1 f22"/>
              <a:gd name="f36" fmla="val f34"/>
              <a:gd name="f37" fmla="val f35"/>
              <a:gd name="f38" fmla="*/ f7 f33 1"/>
              <a:gd name="f39" fmla="+- f37 0 f7"/>
              <a:gd name="f40" fmla="+- f36 0 f7"/>
              <a:gd name="f41" fmla="*/ f36 f33 1"/>
              <a:gd name="f42" fmla="*/ f37 f33 1"/>
              <a:gd name="f43" fmla="*/ f39 1 2"/>
              <a:gd name="f44" fmla="min f40 f39"/>
              <a:gd name="f45" fmla="*/ f40 f40 1"/>
              <a:gd name="f46" fmla="*/ f40 f33 1"/>
              <a:gd name="f47" fmla="*/ f44 f9 1"/>
              <a:gd name="f48" fmla="*/ f44 f10 1"/>
              <a:gd name="f49" fmla="*/ f47 1 100000"/>
              <a:gd name="f50" fmla="*/ f48 1 100000"/>
              <a:gd name="f51" fmla="+- f49 f50 0"/>
              <a:gd name="f52" fmla="*/ f49 f49 1"/>
              <a:gd name="f53" fmla="+- f50 0 f49"/>
              <a:gd name="f54" fmla="*/ f50 1 2"/>
              <a:gd name="f55" fmla="+- f36 0 f49"/>
              <a:gd name="f56" fmla="+- 0 0 f49"/>
              <a:gd name="f57" fmla="*/ f49 1 2"/>
              <a:gd name="f58" fmla="*/ f49 f33 1"/>
              <a:gd name="f59" fmla="*/ f51 1 4"/>
              <a:gd name="f60" fmla="+- f45 0 f52"/>
              <a:gd name="f61" fmla="*/ f53 1 2"/>
              <a:gd name="f62" fmla="+- f37 0 f54"/>
              <a:gd name="f63" fmla="+- 0 0 f57"/>
              <a:gd name="f64" fmla="+- 0 0 f56"/>
              <a:gd name="f65" fmla="*/ f55 f33 1"/>
              <a:gd name="f66" fmla="*/ f57 f33 1"/>
              <a:gd name="f67" fmla="+- f43 0 f59"/>
              <a:gd name="f68" fmla="sqrt f60"/>
              <a:gd name="f69" fmla="+- 0 0 f63"/>
              <a:gd name="f70" fmla="*/ f62 f33 1"/>
              <a:gd name="f71" fmla="*/ f67 2 1"/>
              <a:gd name="f72" fmla="+- f67 f49 0"/>
              <a:gd name="f73" fmla="*/ f68 f67 1"/>
              <a:gd name="f74" fmla="*/ f67 f33 1"/>
              <a:gd name="f75" fmla="*/ f71 f71 1"/>
              <a:gd name="f76" fmla="*/ f73 1 f40"/>
              <a:gd name="f77" fmla="+- f67 f72 0"/>
              <a:gd name="f78" fmla="+- f75 0 f52"/>
              <a:gd name="f79" fmla="+- f67 f76 0"/>
              <a:gd name="f80" fmla="+- f72 f76 0"/>
              <a:gd name="f81" fmla="+- 0 0 f76"/>
              <a:gd name="f82" fmla="*/ f77 1 2"/>
              <a:gd name="f83" fmla="sqrt f78"/>
              <a:gd name="f84" fmla="+- f79 0 f61"/>
              <a:gd name="f85" fmla="+- f80 f61 0"/>
              <a:gd name="f86" fmla="+- 0 0 f81"/>
              <a:gd name="f87" fmla="*/ f80 f33 1"/>
              <a:gd name="f88" fmla="*/ f82 f33 1"/>
              <a:gd name="f89" fmla="*/ f83 f40 1"/>
              <a:gd name="f90" fmla="at2 f64 f86"/>
              <a:gd name="f91" fmla="*/ f84 f33 1"/>
              <a:gd name="f92" fmla="*/ f85 f33 1"/>
              <a:gd name="f93" fmla="+- f90 f1 0"/>
              <a:gd name="f94" fmla="*/ f89 1 f71"/>
              <a:gd name="f95" fmla="*/ f93 f8 1"/>
              <a:gd name="f96" fmla="+- 0 0 f94"/>
              <a:gd name="f97" fmla="*/ f95 1 f0"/>
              <a:gd name="f98" fmla="+- 0 0 f96"/>
              <a:gd name="f99" fmla="+- 0 0 f97"/>
              <a:gd name="f100" fmla="at2 f98 f69"/>
              <a:gd name="f101" fmla="val f99"/>
              <a:gd name="f102" fmla="+- f100 f1 0"/>
              <a:gd name="f103" fmla="+- 0 0 f101"/>
              <a:gd name="f104" fmla="*/ f102 f8 1"/>
              <a:gd name="f105" fmla="*/ f103 f0 1"/>
              <a:gd name="f106" fmla="*/ f104 1 f0"/>
              <a:gd name="f107" fmla="*/ f105 1 f8"/>
              <a:gd name="f108" fmla="+- 0 0 f106"/>
              <a:gd name="f109" fmla="+- f107 0 f1"/>
              <a:gd name="f110" fmla="val f108"/>
              <a:gd name="f111" fmla="+- 0 0 f110"/>
              <a:gd name="f112" fmla="+- f0 0 f109"/>
              <a:gd name="f113" fmla="+- 0 0 f109"/>
              <a:gd name="f114" fmla="*/ f111 f0 1"/>
              <a:gd name="f115" fmla="*/ f114 1 f8"/>
              <a:gd name="f116" fmla="+- f115 0 f1"/>
              <a:gd name="f117" fmla="+- f116 0 f1"/>
              <a:gd name="f118" fmla="+- f1 f116 0"/>
              <a:gd name="f119" fmla="+- f0 0 f116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38" y="f88"/>
              </a:cxn>
              <a:cxn ang="f31">
                <a:pos x="f65" y="f92"/>
              </a:cxn>
              <a:cxn ang="f32">
                <a:pos x="f41" y="f70"/>
              </a:cxn>
              <a:cxn ang="f32">
                <a:pos x="f65" y="f91"/>
              </a:cxn>
              <a:cxn ang="f32">
                <a:pos x="f41" y="f66"/>
              </a:cxn>
            </a:cxnLst>
            <a:rect l="f38" t="f38" r="f41" b="f42"/>
            <a:pathLst>
              <a:path stroke="0">
                <a:moveTo>
                  <a:pt x="f38" y="f74"/>
                </a:moveTo>
                <a:arcTo wR="f46" hR="f74" stAng="f0" swAng="f113"/>
                <a:lnTo>
                  <a:pt x="f65" y="f91"/>
                </a:lnTo>
                <a:lnTo>
                  <a:pt x="f41" y="f70"/>
                </a:lnTo>
                <a:lnTo>
                  <a:pt x="f65" y="f92"/>
                </a:lnTo>
                <a:lnTo>
                  <a:pt x="f65" y="f87"/>
                </a:lnTo>
                <a:arcTo wR="f46" hR="f74" stAng="f112" swAng="f109"/>
                <a:close/>
              </a:path>
              <a:path stroke="0">
                <a:moveTo>
                  <a:pt x="f41" y="f58"/>
                </a:moveTo>
                <a:arcTo wR="f46" hR="f74" stAng="f2" swAng="f117"/>
                <a:arcTo wR="f46" hR="f74" stAng="f119" swAng="f118"/>
                <a:close/>
              </a:path>
              <a:path fill="none">
                <a:moveTo>
                  <a:pt x="f38" y="f74"/>
                </a:moveTo>
                <a:arcTo wR="f46" hR="f74" stAng="f0" swAng="f113"/>
                <a:lnTo>
                  <a:pt x="f65" y="f91"/>
                </a:lnTo>
                <a:lnTo>
                  <a:pt x="f41" y="f70"/>
                </a:lnTo>
                <a:lnTo>
                  <a:pt x="f65" y="f92"/>
                </a:lnTo>
                <a:lnTo>
                  <a:pt x="f65" y="f87"/>
                </a:lnTo>
                <a:arcTo wR="f46" hR="f74" stAng="f112" swAng="f109"/>
                <a:lnTo>
                  <a:pt x="f38" y="f74"/>
                </a:lnTo>
                <a:arcTo wR="f46" hR="f74" stAng="f0" swAng="f1"/>
                <a:lnTo>
                  <a:pt x="f41" y="f58"/>
                </a:lnTo>
                <a:arcTo wR="f46" hR="f74" stAng="f2" swAng="f117"/>
              </a:path>
            </a:pathLst>
          </a:custGeom>
          <a:solidFill>
            <a:srgbClr val="4472C4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Flèche : double flèche horizontale 7">
            <a:extLst>
              <a:ext uri="{FF2B5EF4-FFF2-40B4-BE49-F238E27FC236}">
                <a16:creationId xmlns:a16="http://schemas.microsoft.com/office/drawing/2014/main" id="{C8CD72EA-C282-FE41-5A5A-CE7B975FD453}"/>
              </a:ext>
            </a:extLst>
          </p:cNvPr>
          <p:cNvSpPr/>
          <p:nvPr/>
        </p:nvSpPr>
        <p:spPr>
          <a:xfrm rot="20448233">
            <a:off x="4932392" y="2464563"/>
            <a:ext cx="1385453" cy="70628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26461"/>
              <a:gd name="f8" fmla="val 27768"/>
              <a:gd name="f9" fmla="+- 0 0 -360"/>
              <a:gd name="f10" fmla="+- 0 0 -180"/>
              <a:gd name="f11" fmla="abs f3"/>
              <a:gd name="f12" fmla="abs f4"/>
              <a:gd name="f13" fmla="abs f5"/>
              <a:gd name="f14" fmla="*/ f9 f0 1"/>
              <a:gd name="f15" fmla="*/ f10 f0 1"/>
              <a:gd name="f16" fmla="?: f11 f3 1"/>
              <a:gd name="f17" fmla="?: f12 f4 1"/>
              <a:gd name="f18" fmla="?: f13 f5 1"/>
              <a:gd name="f19" fmla="*/ f14 1 f2"/>
              <a:gd name="f20" fmla="*/ f15 1 f2"/>
              <a:gd name="f21" fmla="*/ f16 1 21600"/>
              <a:gd name="f22" fmla="*/ f17 1 21600"/>
              <a:gd name="f23" fmla="*/ 21600 f16 1"/>
              <a:gd name="f24" fmla="*/ 21600 f17 1"/>
              <a:gd name="f25" fmla="+- f19 0 f1"/>
              <a:gd name="f26" fmla="+- f20 0 f1"/>
              <a:gd name="f27" fmla="min f22 f21"/>
              <a:gd name="f28" fmla="*/ f23 1 f18"/>
              <a:gd name="f29" fmla="*/ f24 1 f18"/>
              <a:gd name="f30" fmla="val f28"/>
              <a:gd name="f31" fmla="val f29"/>
              <a:gd name="f32" fmla="*/ f6 f27 1"/>
              <a:gd name="f33" fmla="+- f31 0 f6"/>
              <a:gd name="f34" fmla="+- f30 0 f6"/>
              <a:gd name="f35" fmla="*/ f30 f27 1"/>
              <a:gd name="f36" fmla="*/ f31 f27 1"/>
              <a:gd name="f37" fmla="*/ f33 1 2"/>
              <a:gd name="f38" fmla="*/ f34 1 2"/>
              <a:gd name="f39" fmla="min f34 f33"/>
              <a:gd name="f40" fmla="*/ f33 f7 1"/>
              <a:gd name="f41" fmla="+- f6 f37 0"/>
              <a:gd name="f42" fmla="+- f6 f38 0"/>
              <a:gd name="f43" fmla="*/ f39 f8 1"/>
              <a:gd name="f44" fmla="*/ f40 1 200000"/>
              <a:gd name="f45" fmla="*/ f43 1 100000"/>
              <a:gd name="f46" fmla="+- f41 0 f44"/>
              <a:gd name="f47" fmla="+- f41 f44 0"/>
              <a:gd name="f48" fmla="*/ f41 f27 1"/>
              <a:gd name="f49" fmla="*/ f42 f27 1"/>
              <a:gd name="f50" fmla="+- f30 0 f45"/>
              <a:gd name="f51" fmla="*/ f46 f45 1"/>
              <a:gd name="f52" fmla="*/ f46 f27 1"/>
              <a:gd name="f53" fmla="*/ f47 f27 1"/>
              <a:gd name="f54" fmla="*/ f45 f27 1"/>
              <a:gd name="f55" fmla="*/ f51 1 f37"/>
              <a:gd name="f56" fmla="*/ f50 f27 1"/>
              <a:gd name="f57" fmla="+- f45 0 f55"/>
              <a:gd name="f58" fmla="+- f50 f55 0"/>
              <a:gd name="f59" fmla="*/ f57 f27 1"/>
              <a:gd name="f60" fmla="*/ f58 f2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5">
                <a:pos x="f56" y="f32"/>
              </a:cxn>
              <a:cxn ang="f25">
                <a:pos x="f49" y="f52"/>
              </a:cxn>
              <a:cxn ang="f25">
                <a:pos x="f54" y="f32"/>
              </a:cxn>
              <a:cxn ang="f26">
                <a:pos x="f54" y="f36"/>
              </a:cxn>
              <a:cxn ang="f26">
                <a:pos x="f49" y="f53"/>
              </a:cxn>
              <a:cxn ang="f26">
                <a:pos x="f56" y="f36"/>
              </a:cxn>
            </a:cxnLst>
            <a:rect l="f59" t="f52" r="f60" b="f53"/>
            <a:pathLst>
              <a:path>
                <a:moveTo>
                  <a:pt x="f32" y="f48"/>
                </a:moveTo>
                <a:lnTo>
                  <a:pt x="f54" y="f32"/>
                </a:lnTo>
                <a:lnTo>
                  <a:pt x="f54" y="f52"/>
                </a:lnTo>
                <a:lnTo>
                  <a:pt x="f56" y="f52"/>
                </a:lnTo>
                <a:lnTo>
                  <a:pt x="f56" y="f32"/>
                </a:lnTo>
                <a:lnTo>
                  <a:pt x="f35" y="f48"/>
                </a:lnTo>
                <a:lnTo>
                  <a:pt x="f56" y="f36"/>
                </a:lnTo>
                <a:lnTo>
                  <a:pt x="f56" y="f53"/>
                </a:lnTo>
                <a:lnTo>
                  <a:pt x="f54" y="f53"/>
                </a:lnTo>
                <a:lnTo>
                  <a:pt x="f54" y="f36"/>
                </a:lnTo>
                <a:close/>
              </a:path>
            </a:pathLst>
          </a:custGeom>
          <a:solidFill>
            <a:srgbClr val="FFC000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9" name="Flèche : double flèche verticale 8">
            <a:extLst>
              <a:ext uri="{FF2B5EF4-FFF2-40B4-BE49-F238E27FC236}">
                <a16:creationId xmlns:a16="http://schemas.microsoft.com/office/drawing/2014/main" id="{0D16F009-EA0F-60CD-33A3-3315630F540E}"/>
              </a:ext>
            </a:extLst>
          </p:cNvPr>
          <p:cNvSpPr/>
          <p:nvPr/>
        </p:nvSpPr>
        <p:spPr>
          <a:xfrm rot="19955329">
            <a:off x="5512834" y="2099726"/>
            <a:ext cx="316263" cy="143595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270"/>
              <a:gd name="f9" fmla="+- 0 0 -9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29 f26 1"/>
              <a:gd name="f35" fmla="*/ f30 f26 1"/>
              <a:gd name="f36" fmla="*/ f32 1 2"/>
              <a:gd name="f37" fmla="*/ f33 1 2"/>
              <a:gd name="f38" fmla="min f33 f32"/>
              <a:gd name="f39" fmla="*/ f33 f7 1"/>
              <a:gd name="f40" fmla="+- f6 f36 0"/>
              <a:gd name="f41" fmla="+- f6 f37 0"/>
              <a:gd name="f42" fmla="*/ f38 f7 1"/>
              <a:gd name="f43" fmla="*/ f39 1 200000"/>
              <a:gd name="f44" fmla="*/ f42 1 100000"/>
              <a:gd name="f45" fmla="+- f41 0 f43"/>
              <a:gd name="f46" fmla="+- f41 f43 0"/>
              <a:gd name="f47" fmla="*/ f41 f26 1"/>
              <a:gd name="f48" fmla="*/ f40 f26 1"/>
              <a:gd name="f49" fmla="+- f30 0 f44"/>
              <a:gd name="f50" fmla="*/ f45 f44 1"/>
              <a:gd name="f51" fmla="*/ f45 f26 1"/>
              <a:gd name="f52" fmla="*/ f46 f26 1"/>
              <a:gd name="f53" fmla="*/ f44 f26 1"/>
              <a:gd name="f54" fmla="*/ f50 1 f37"/>
              <a:gd name="f55" fmla="*/ f49 f26 1"/>
              <a:gd name="f56" fmla="+- f44 0 f54"/>
              <a:gd name="f57" fmla="+- f49 f54 0"/>
              <a:gd name="f58" fmla="*/ f56 f26 1"/>
              <a:gd name="f59" fmla="*/ f57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1" y="f53"/>
              </a:cxn>
              <a:cxn ang="f24">
                <a:pos x="f51" y="f48"/>
              </a:cxn>
              <a:cxn ang="f24">
                <a:pos x="f31" y="f55"/>
              </a:cxn>
              <a:cxn ang="f25">
                <a:pos x="f34" y="f55"/>
              </a:cxn>
              <a:cxn ang="f25">
                <a:pos x="f52" y="f48"/>
              </a:cxn>
              <a:cxn ang="f25">
                <a:pos x="f34" y="f53"/>
              </a:cxn>
            </a:cxnLst>
            <a:rect l="f51" t="f58" r="f52" b="f59"/>
            <a:pathLst>
              <a:path>
                <a:moveTo>
                  <a:pt x="f31" y="f53"/>
                </a:moveTo>
                <a:lnTo>
                  <a:pt x="f47" y="f31"/>
                </a:lnTo>
                <a:lnTo>
                  <a:pt x="f34" y="f53"/>
                </a:lnTo>
                <a:lnTo>
                  <a:pt x="f52" y="f53"/>
                </a:lnTo>
                <a:lnTo>
                  <a:pt x="f52" y="f55"/>
                </a:lnTo>
                <a:lnTo>
                  <a:pt x="f34" y="f55"/>
                </a:lnTo>
                <a:lnTo>
                  <a:pt x="f47" y="f35"/>
                </a:lnTo>
                <a:lnTo>
                  <a:pt x="f31" y="f55"/>
                </a:lnTo>
                <a:lnTo>
                  <a:pt x="f51" y="f55"/>
                </a:lnTo>
                <a:lnTo>
                  <a:pt x="f51" y="f53"/>
                </a:lnTo>
                <a:close/>
              </a:path>
            </a:pathLst>
          </a:custGeom>
          <a:solidFill>
            <a:srgbClr val="4472C4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0" name="Flèche : courbe vers la gauche 10">
            <a:extLst>
              <a:ext uri="{FF2B5EF4-FFF2-40B4-BE49-F238E27FC236}">
                <a16:creationId xmlns:a16="http://schemas.microsoft.com/office/drawing/2014/main" id="{4E4AE218-6292-7118-7EA2-D3A585D3F468}"/>
              </a:ext>
            </a:extLst>
          </p:cNvPr>
          <p:cNvSpPr/>
          <p:nvPr/>
        </p:nvSpPr>
        <p:spPr>
          <a:xfrm>
            <a:off x="3566278" y="3823362"/>
            <a:ext cx="609603" cy="895353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+- 0 0 5400000"/>
              <a:gd name="f10" fmla="val 25000"/>
              <a:gd name="f11" fmla="val 50000"/>
              <a:gd name="f12" fmla="+- 0 0 -270"/>
              <a:gd name="f13" fmla="+- 0 0 -90"/>
              <a:gd name="f14" fmla="+- 0 0 -180"/>
              <a:gd name="f15" fmla="abs f4"/>
              <a:gd name="f16" fmla="abs f5"/>
              <a:gd name="f17" fmla="abs f6"/>
              <a:gd name="f18" fmla="*/ f12 f0 1"/>
              <a:gd name="f19" fmla="*/ f13 f0 1"/>
              <a:gd name="f20" fmla="*/ f14 f0 1"/>
              <a:gd name="f21" fmla="?: f15 f4 1"/>
              <a:gd name="f22" fmla="?: f16 f5 1"/>
              <a:gd name="f23" fmla="?: f17 f6 1"/>
              <a:gd name="f24" fmla="*/ f18 1 f3"/>
              <a:gd name="f25" fmla="*/ f19 1 f3"/>
              <a:gd name="f26" fmla="*/ f20 1 f3"/>
              <a:gd name="f27" fmla="*/ f21 1 21600"/>
              <a:gd name="f28" fmla="*/ f22 1 21600"/>
              <a:gd name="f29" fmla="*/ 21600 f21 1"/>
              <a:gd name="f30" fmla="*/ 21600 f22 1"/>
              <a:gd name="f31" fmla="+- f24 0 f1"/>
              <a:gd name="f32" fmla="+- f25 0 f1"/>
              <a:gd name="f33" fmla="+- f26 0 f1"/>
              <a:gd name="f34" fmla="min f28 f27"/>
              <a:gd name="f35" fmla="*/ f29 1 f23"/>
              <a:gd name="f36" fmla="*/ f30 1 f23"/>
              <a:gd name="f37" fmla="val f35"/>
              <a:gd name="f38" fmla="val f36"/>
              <a:gd name="f39" fmla="*/ f7 f34 1"/>
              <a:gd name="f40" fmla="+- f38 0 f7"/>
              <a:gd name="f41" fmla="+- f37 0 f7"/>
              <a:gd name="f42" fmla="*/ f37 f34 1"/>
              <a:gd name="f43" fmla="*/ f38 f34 1"/>
              <a:gd name="f44" fmla="*/ f40 1 2"/>
              <a:gd name="f45" fmla="min f41 f40"/>
              <a:gd name="f46" fmla="*/ f41 f41 1"/>
              <a:gd name="f47" fmla="*/ f41 f34 1"/>
              <a:gd name="f48" fmla="*/ f45 f10 1"/>
              <a:gd name="f49" fmla="*/ f45 f11 1"/>
              <a:gd name="f50" fmla="*/ f48 1 100000"/>
              <a:gd name="f51" fmla="*/ f49 1 100000"/>
              <a:gd name="f52" fmla="+- f50 f51 0"/>
              <a:gd name="f53" fmla="*/ f50 f50 1"/>
              <a:gd name="f54" fmla="+- f51 0 f50"/>
              <a:gd name="f55" fmla="*/ f51 1 2"/>
              <a:gd name="f56" fmla="+- f7 f50 0"/>
              <a:gd name="f57" fmla="+- 0 0 f50"/>
              <a:gd name="f58" fmla="*/ f50 1 2"/>
              <a:gd name="f59" fmla="*/ f52 1 4"/>
              <a:gd name="f60" fmla="+- f46 0 f53"/>
              <a:gd name="f61" fmla="*/ f54 1 2"/>
              <a:gd name="f62" fmla="+- f38 0 f55"/>
              <a:gd name="f63" fmla="+- 0 0 f58"/>
              <a:gd name="f64" fmla="+- 0 0 f57"/>
              <a:gd name="f65" fmla="*/ f56 f34 1"/>
              <a:gd name="f66" fmla="*/ f58 f34 1"/>
              <a:gd name="f67" fmla="+- f44 0 f59"/>
              <a:gd name="f68" fmla="sqrt f60"/>
              <a:gd name="f69" fmla="+- 0 0 f63"/>
              <a:gd name="f70" fmla="*/ f62 f34 1"/>
              <a:gd name="f71" fmla="*/ f67 2 1"/>
              <a:gd name="f72" fmla="+- f67 f50 0"/>
              <a:gd name="f73" fmla="*/ f68 f67 1"/>
              <a:gd name="f74" fmla="*/ f67 f34 1"/>
              <a:gd name="f75" fmla="*/ f71 f71 1"/>
              <a:gd name="f76" fmla="*/ f73 1 f41"/>
              <a:gd name="f77" fmla="+- f67 f72 0"/>
              <a:gd name="f78" fmla="*/ f72 f34 1"/>
              <a:gd name="f79" fmla="+- f75 0 f53"/>
              <a:gd name="f80" fmla="+- f67 f76 0"/>
              <a:gd name="f81" fmla="+- f72 f76 0"/>
              <a:gd name="f82" fmla="+- 0 0 f76"/>
              <a:gd name="f83" fmla="*/ f77 1 2"/>
              <a:gd name="f84" fmla="sqrt f79"/>
              <a:gd name="f85" fmla="+- f80 0 f61"/>
              <a:gd name="f86" fmla="+- f81 f61 0"/>
              <a:gd name="f87" fmla="+- 0 0 f82"/>
              <a:gd name="f88" fmla="*/ f80 f34 1"/>
              <a:gd name="f89" fmla="*/ f83 f34 1"/>
              <a:gd name="f90" fmla="*/ f84 f41 1"/>
              <a:gd name="f91" fmla="at2 f64 f87"/>
              <a:gd name="f92" fmla="*/ f85 f34 1"/>
              <a:gd name="f93" fmla="*/ f86 f34 1"/>
              <a:gd name="f94" fmla="+- f91 f1 0"/>
              <a:gd name="f95" fmla="*/ f90 1 f71"/>
              <a:gd name="f96" fmla="*/ f94 f8 1"/>
              <a:gd name="f97" fmla="+- 0 0 f95"/>
              <a:gd name="f98" fmla="*/ f96 1 f0"/>
              <a:gd name="f99" fmla="+- 0 0 f97"/>
              <a:gd name="f100" fmla="+- 0 0 f98"/>
              <a:gd name="f101" fmla="at2 f99 f69"/>
              <a:gd name="f102" fmla="val f100"/>
              <a:gd name="f103" fmla="+- f101 f1 0"/>
              <a:gd name="f104" fmla="+- 0 0 f102"/>
              <a:gd name="f105" fmla="*/ f103 f8 1"/>
              <a:gd name="f106" fmla="*/ f104 f0 1"/>
              <a:gd name="f107" fmla="*/ f105 1 f0"/>
              <a:gd name="f108" fmla="*/ f106 1 f8"/>
              <a:gd name="f109" fmla="+- 0 0 f107"/>
              <a:gd name="f110" fmla="+- f108 0 f1"/>
              <a:gd name="f111" fmla="val f109"/>
              <a:gd name="f112" fmla="+- 0 0 f111"/>
              <a:gd name="f113" fmla="*/ f112 f0 1"/>
              <a:gd name="f114" fmla="*/ f113 1 f8"/>
              <a:gd name="f115" fmla="+- f114 0 f1"/>
              <a:gd name="f116" fmla="+- f115 0 f110"/>
              <a:gd name="f117" fmla="+- f110 f115 0"/>
              <a:gd name="f118" fmla="+- 0 0 f115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1">
                <a:pos x="f39" y="f66"/>
              </a:cxn>
              <a:cxn ang="f31">
                <a:pos x="f65" y="f92"/>
              </a:cxn>
              <a:cxn ang="f32">
                <a:pos x="f39" y="f70"/>
              </a:cxn>
              <a:cxn ang="f33">
                <a:pos x="f65" y="f93"/>
              </a:cxn>
              <a:cxn ang="f32">
                <a:pos x="f42" y="f89"/>
              </a:cxn>
            </a:cxnLst>
            <a:rect l="f39" t="f39" r="f42" b="f43"/>
            <a:pathLst>
              <a:path stroke="0">
                <a:moveTo>
                  <a:pt x="f39" y="f70"/>
                </a:moveTo>
                <a:lnTo>
                  <a:pt x="f65" y="f92"/>
                </a:lnTo>
                <a:lnTo>
                  <a:pt x="f65" y="f88"/>
                </a:lnTo>
                <a:arcTo wR="f47" hR="f74" stAng="f110" swAng="f116"/>
                <a:arcTo wR="f47" hR="f74" stAng="f118" swAng="f117"/>
                <a:lnTo>
                  <a:pt x="f65" y="f93"/>
                </a:lnTo>
                <a:close/>
              </a:path>
              <a:path stroke="0">
                <a:moveTo>
                  <a:pt x="f42" y="f78"/>
                </a:moveTo>
                <a:arcTo wR="f47" hR="f74" stAng="f7" swAng="f9"/>
                <a:lnTo>
                  <a:pt x="f39" y="f39"/>
                </a:lnTo>
                <a:arcTo wR="f47" hR="f74" stAng="f2" swAng="f1"/>
                <a:close/>
              </a:path>
              <a:path fill="none">
                <a:moveTo>
                  <a:pt x="f42" y="f78"/>
                </a:moveTo>
                <a:arcTo wR="f47" hR="f74" stAng="f7" swAng="f9"/>
                <a:lnTo>
                  <a:pt x="f39" y="f39"/>
                </a:lnTo>
                <a:arcTo wR="f47" hR="f74" stAng="f2" swAng="f1"/>
                <a:lnTo>
                  <a:pt x="f42" y="f78"/>
                </a:lnTo>
                <a:arcTo wR="f47" hR="f74" stAng="f7" swAng="f110"/>
                <a:lnTo>
                  <a:pt x="f65" y="f93"/>
                </a:lnTo>
                <a:lnTo>
                  <a:pt x="f39" y="f70"/>
                </a:lnTo>
                <a:lnTo>
                  <a:pt x="f65" y="f92"/>
                </a:lnTo>
                <a:lnTo>
                  <a:pt x="f65" y="f88"/>
                </a:lnTo>
                <a:arcTo wR="f47" hR="f74" stAng="f110" swAng="f116"/>
              </a:path>
            </a:pathLst>
          </a:custGeom>
          <a:solidFill>
            <a:srgbClr val="4472C4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Flèche : courbe vers le haut 11">
            <a:extLst>
              <a:ext uri="{FF2B5EF4-FFF2-40B4-BE49-F238E27FC236}">
                <a16:creationId xmlns:a16="http://schemas.microsoft.com/office/drawing/2014/main" id="{4673C265-2DC5-E31F-191F-4A8304B7E5DD}"/>
              </a:ext>
            </a:extLst>
          </p:cNvPr>
          <p:cNvSpPr/>
          <p:nvPr/>
        </p:nvSpPr>
        <p:spPr>
          <a:xfrm flipH="1">
            <a:off x="543299" y="3527874"/>
            <a:ext cx="332384" cy="56801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+- 0 0 5400000"/>
              <a:gd name="f9" fmla="val 25000"/>
              <a:gd name="f10" fmla="val 50000"/>
              <a:gd name="f11" fmla="+- 0 0 -360"/>
              <a:gd name="f12" fmla="+- 0 0 -180"/>
              <a:gd name="f13" fmla="+- 0 0 -90"/>
              <a:gd name="f14" fmla="abs f3"/>
              <a:gd name="f15" fmla="abs f4"/>
              <a:gd name="f16" fmla="abs f5"/>
              <a:gd name="f17" fmla="*/ f11 f0 1"/>
              <a:gd name="f18" fmla="*/ f12 f0 1"/>
              <a:gd name="f19" fmla="*/ f13 f0 1"/>
              <a:gd name="f20" fmla="?: f14 f3 1"/>
              <a:gd name="f21" fmla="?: f15 f4 1"/>
              <a:gd name="f22" fmla="?: f16 f5 1"/>
              <a:gd name="f23" fmla="*/ f17 1 f2"/>
              <a:gd name="f24" fmla="*/ f18 1 f2"/>
              <a:gd name="f25" fmla="*/ f19 1 f2"/>
              <a:gd name="f26" fmla="*/ f20 1 21600"/>
              <a:gd name="f27" fmla="*/ f21 1 21600"/>
              <a:gd name="f28" fmla="*/ 21600 f20 1"/>
              <a:gd name="f29" fmla="*/ 21600 f21 1"/>
              <a:gd name="f30" fmla="+- f23 0 f1"/>
              <a:gd name="f31" fmla="+- f24 0 f1"/>
              <a:gd name="f32" fmla="+- f25 0 f1"/>
              <a:gd name="f33" fmla="min f27 f26"/>
              <a:gd name="f34" fmla="*/ f28 1 f22"/>
              <a:gd name="f35" fmla="*/ f29 1 f22"/>
              <a:gd name="f36" fmla="val f34"/>
              <a:gd name="f37" fmla="val f35"/>
              <a:gd name="f38" fmla="*/ f6 f33 1"/>
              <a:gd name="f39" fmla="+- f37 0 f6"/>
              <a:gd name="f40" fmla="+- f36 0 f6"/>
              <a:gd name="f41" fmla="*/ f36 f33 1"/>
              <a:gd name="f42" fmla="*/ f37 f33 1"/>
              <a:gd name="f43" fmla="*/ f40 1 2"/>
              <a:gd name="f44" fmla="min f40 f39"/>
              <a:gd name="f45" fmla="*/ f39 f39 1"/>
              <a:gd name="f46" fmla="*/ f39 f33 1"/>
              <a:gd name="f47" fmla="*/ f44 f9 1"/>
              <a:gd name="f48" fmla="*/ f44 f10 1"/>
              <a:gd name="f49" fmla="*/ f47 1 100000"/>
              <a:gd name="f50" fmla="*/ f48 1 100000"/>
              <a:gd name="f51" fmla="+- f49 f50 0"/>
              <a:gd name="f52" fmla="*/ f49 f49 1"/>
              <a:gd name="f53" fmla="+- f50 0 f49"/>
              <a:gd name="f54" fmla="*/ f50 1 2"/>
              <a:gd name="f55" fmla="+- f6 f49 0"/>
              <a:gd name="f56" fmla="+- 0 0 f49"/>
              <a:gd name="f57" fmla="*/ f49 1 2"/>
              <a:gd name="f58" fmla="*/ f49 f33 1"/>
              <a:gd name="f59" fmla="*/ f51 1 4"/>
              <a:gd name="f60" fmla="+- f45 0 f52"/>
              <a:gd name="f61" fmla="*/ f53 1 2"/>
              <a:gd name="f62" fmla="+- f36 0 f54"/>
              <a:gd name="f63" fmla="+- 0 0 f57"/>
              <a:gd name="f64" fmla="+- 0 0 f56"/>
              <a:gd name="f65" fmla="*/ f55 f33 1"/>
              <a:gd name="f66" fmla="*/ f57 f33 1"/>
              <a:gd name="f67" fmla="+- f43 0 f59"/>
              <a:gd name="f68" fmla="sqrt f60"/>
              <a:gd name="f69" fmla="+- 0 0 f63"/>
              <a:gd name="f70" fmla="*/ f62 f33 1"/>
              <a:gd name="f71" fmla="*/ f67 2 1"/>
              <a:gd name="f72" fmla="+- f67 f49 0"/>
              <a:gd name="f73" fmla="*/ f68 f67 1"/>
              <a:gd name="f74" fmla="*/ f67 f33 1"/>
              <a:gd name="f75" fmla="*/ f71 f71 1"/>
              <a:gd name="f76" fmla="*/ f73 1 f39"/>
              <a:gd name="f77" fmla="+- f67 f72 0"/>
              <a:gd name="f78" fmla="+- f75 0 f52"/>
              <a:gd name="f79" fmla="+- f67 f76 0"/>
              <a:gd name="f80" fmla="+- f72 f76 0"/>
              <a:gd name="f81" fmla="+- 0 0 f76"/>
              <a:gd name="f82" fmla="*/ f77 1 2"/>
              <a:gd name="f83" fmla="sqrt f78"/>
              <a:gd name="f84" fmla="+- f79 0 f61"/>
              <a:gd name="f85" fmla="+- f80 f61 0"/>
              <a:gd name="f86" fmla="+- 0 0 f81"/>
              <a:gd name="f87" fmla="*/ f80 f33 1"/>
              <a:gd name="f88" fmla="*/ f82 f33 1"/>
              <a:gd name="f89" fmla="*/ f83 f39 1"/>
              <a:gd name="f90" fmla="at2 f64 f86"/>
              <a:gd name="f91" fmla="*/ f85 f33 1"/>
              <a:gd name="f92" fmla="*/ f84 f33 1"/>
              <a:gd name="f93" fmla="+- f90 f1 0"/>
              <a:gd name="f94" fmla="*/ f89 1 f71"/>
              <a:gd name="f95" fmla="*/ f93 f7 1"/>
              <a:gd name="f96" fmla="+- f6 f94 0"/>
              <a:gd name="f97" fmla="+- 0 0 f94"/>
              <a:gd name="f98" fmla="*/ f95 1 f0"/>
              <a:gd name="f99" fmla="+- 0 0 f97"/>
              <a:gd name="f100" fmla="*/ f96 f33 1"/>
              <a:gd name="f101" fmla="+- 0 0 f98"/>
              <a:gd name="f102" fmla="at2 f99 f69"/>
              <a:gd name="f103" fmla="val f101"/>
              <a:gd name="f104" fmla="+- f102 f1 0"/>
              <a:gd name="f105" fmla="+- 0 0 f103"/>
              <a:gd name="f106" fmla="*/ f104 f7 1"/>
              <a:gd name="f107" fmla="*/ f105 f0 1"/>
              <a:gd name="f108" fmla="*/ f106 1 f0"/>
              <a:gd name="f109" fmla="*/ f107 1 f7"/>
              <a:gd name="f110" fmla="+- 0 0 f108"/>
              <a:gd name="f111" fmla="+- f109 0 f1"/>
              <a:gd name="f112" fmla="val f110"/>
              <a:gd name="f113" fmla="+- 0 0 f112"/>
              <a:gd name="f114" fmla="+- f1 0 f111"/>
              <a:gd name="f115" fmla="*/ f113 f0 1"/>
              <a:gd name="f116" fmla="*/ f115 1 f7"/>
              <a:gd name="f117" fmla="+- f116 0 f1"/>
              <a:gd name="f118" fmla="+- f117 0 f111"/>
              <a:gd name="f119" fmla="+- f111 f117 0"/>
              <a:gd name="f120" fmla="+- f1 0 f11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70" y="f38"/>
              </a:cxn>
              <a:cxn ang="f30">
                <a:pos x="f92" y="f65"/>
              </a:cxn>
              <a:cxn ang="f30">
                <a:pos x="f66" y="f38"/>
              </a:cxn>
              <a:cxn ang="f31">
                <a:pos x="f88" y="f42"/>
              </a:cxn>
              <a:cxn ang="f32">
                <a:pos x="f91" y="f65"/>
              </a:cxn>
            </a:cxnLst>
            <a:rect l="f38" t="f38" r="f41" b="f42"/>
            <a:pathLst>
              <a:path stroke="0">
                <a:moveTo>
                  <a:pt x="f70" y="f38"/>
                </a:moveTo>
                <a:lnTo>
                  <a:pt x="f91" y="f65"/>
                </a:lnTo>
                <a:lnTo>
                  <a:pt x="f87" y="f65"/>
                </a:lnTo>
                <a:arcTo wR="f74" hR="f46" stAng="f114" swAng="f119"/>
                <a:arcTo wR="f74" hR="f46" stAng="f120" swAng="f118"/>
                <a:lnTo>
                  <a:pt x="f92" y="f65"/>
                </a:lnTo>
                <a:close/>
              </a:path>
              <a:path stroke="0">
                <a:moveTo>
                  <a:pt x="f74" y="f42"/>
                </a:moveTo>
                <a:arcTo wR="f74" hR="f46" stAng="f1" swAng="f1"/>
                <a:lnTo>
                  <a:pt x="f58" y="f38"/>
                </a:lnTo>
                <a:arcTo wR="f74" hR="f46" stAng="f0" swAng="f8"/>
                <a:close/>
              </a:path>
              <a:path fill="none">
                <a:moveTo>
                  <a:pt x="f88" y="f100"/>
                </a:moveTo>
                <a:arcTo wR="f74" hR="f46" stAng="f120" swAng="f118"/>
                <a:lnTo>
                  <a:pt x="f92" y="f65"/>
                </a:lnTo>
                <a:lnTo>
                  <a:pt x="f70" y="f38"/>
                </a:lnTo>
                <a:lnTo>
                  <a:pt x="f91" y="f65"/>
                </a:lnTo>
                <a:lnTo>
                  <a:pt x="f87" y="f65"/>
                </a:lnTo>
                <a:arcTo wR="f74" hR="f46" stAng="f114" swAng="f111"/>
                <a:lnTo>
                  <a:pt x="f74" y="f42"/>
                </a:lnTo>
                <a:arcTo wR="f74" hR="f46" stAng="f1" swAng="f1"/>
                <a:lnTo>
                  <a:pt x="f58" y="f38"/>
                </a:lnTo>
                <a:arcTo wR="f74" hR="f46" stAng="f0" swAng="f8"/>
              </a:path>
            </a:pathLst>
          </a:custGeom>
          <a:solidFill>
            <a:srgbClr val="FFC000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" name="Flèche : courbe vers le bas 14">
            <a:extLst>
              <a:ext uri="{FF2B5EF4-FFF2-40B4-BE49-F238E27FC236}">
                <a16:creationId xmlns:a16="http://schemas.microsoft.com/office/drawing/2014/main" id="{6D708991-3768-12E5-8A9D-2DA6AF600FD7}"/>
              </a:ext>
            </a:extLst>
          </p:cNvPr>
          <p:cNvSpPr/>
          <p:nvPr/>
        </p:nvSpPr>
        <p:spPr>
          <a:xfrm>
            <a:off x="925327" y="1809643"/>
            <a:ext cx="419965" cy="510354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25000"/>
              <a:gd name="f10" fmla="val 50000"/>
              <a:gd name="f11" fmla="+- 0 0 -360"/>
              <a:gd name="f12" fmla="+- 0 0 -180"/>
              <a:gd name="f13" fmla="+- 0 0 -90"/>
              <a:gd name="f14" fmla="abs f4"/>
              <a:gd name="f15" fmla="abs f5"/>
              <a:gd name="f16" fmla="abs f6"/>
              <a:gd name="f17" fmla="*/ f11 f0 1"/>
              <a:gd name="f18" fmla="*/ f12 f0 1"/>
              <a:gd name="f19" fmla="*/ f13 f0 1"/>
              <a:gd name="f20" fmla="?: f14 f4 1"/>
              <a:gd name="f21" fmla="?: f15 f5 1"/>
              <a:gd name="f22" fmla="?: f16 f6 1"/>
              <a:gd name="f23" fmla="*/ f17 1 f3"/>
              <a:gd name="f24" fmla="*/ f18 1 f3"/>
              <a:gd name="f25" fmla="*/ f19 1 f3"/>
              <a:gd name="f26" fmla="*/ f20 1 21600"/>
              <a:gd name="f27" fmla="*/ f21 1 21600"/>
              <a:gd name="f28" fmla="*/ 21600 f20 1"/>
              <a:gd name="f29" fmla="*/ 21600 f21 1"/>
              <a:gd name="f30" fmla="+- f23 0 f1"/>
              <a:gd name="f31" fmla="+- f24 0 f1"/>
              <a:gd name="f32" fmla="+- f25 0 f1"/>
              <a:gd name="f33" fmla="min f27 f26"/>
              <a:gd name="f34" fmla="*/ f28 1 f22"/>
              <a:gd name="f35" fmla="*/ f29 1 f22"/>
              <a:gd name="f36" fmla="val f34"/>
              <a:gd name="f37" fmla="val f35"/>
              <a:gd name="f38" fmla="*/ f7 f33 1"/>
              <a:gd name="f39" fmla="+- f37 0 f7"/>
              <a:gd name="f40" fmla="+- f36 0 f7"/>
              <a:gd name="f41" fmla="*/ f36 f33 1"/>
              <a:gd name="f42" fmla="*/ f37 f33 1"/>
              <a:gd name="f43" fmla="*/ f40 1 2"/>
              <a:gd name="f44" fmla="min f40 f39"/>
              <a:gd name="f45" fmla="*/ f39 f39 1"/>
              <a:gd name="f46" fmla="*/ f39 f33 1"/>
              <a:gd name="f47" fmla="*/ f44 f9 1"/>
              <a:gd name="f48" fmla="*/ f44 f10 1"/>
              <a:gd name="f49" fmla="*/ f47 1 100000"/>
              <a:gd name="f50" fmla="*/ f48 1 100000"/>
              <a:gd name="f51" fmla="+- f49 f50 0"/>
              <a:gd name="f52" fmla="*/ f49 f49 1"/>
              <a:gd name="f53" fmla="+- f50 0 f49"/>
              <a:gd name="f54" fmla="*/ f50 1 2"/>
              <a:gd name="f55" fmla="+- f37 0 f49"/>
              <a:gd name="f56" fmla="+- 0 0 f49"/>
              <a:gd name="f57" fmla="*/ f49 1 2"/>
              <a:gd name="f58" fmla="*/ f51 1 4"/>
              <a:gd name="f59" fmla="+- f45 0 f52"/>
              <a:gd name="f60" fmla="*/ f53 1 2"/>
              <a:gd name="f61" fmla="+- f36 0 f54"/>
              <a:gd name="f62" fmla="+- 0 0 f57"/>
              <a:gd name="f63" fmla="+- 0 0 f56"/>
              <a:gd name="f64" fmla="*/ f55 f33 1"/>
              <a:gd name="f65" fmla="*/ f57 f33 1"/>
              <a:gd name="f66" fmla="+- f43 0 f58"/>
              <a:gd name="f67" fmla="sqrt f59"/>
              <a:gd name="f68" fmla="+- 0 0 f62"/>
              <a:gd name="f69" fmla="*/ f61 f33 1"/>
              <a:gd name="f70" fmla="*/ f66 2 1"/>
              <a:gd name="f71" fmla="+- f66 f49 0"/>
              <a:gd name="f72" fmla="*/ f67 f66 1"/>
              <a:gd name="f73" fmla="*/ f66 f33 1"/>
              <a:gd name="f74" fmla="*/ f70 f70 1"/>
              <a:gd name="f75" fmla="*/ f72 1 f39"/>
              <a:gd name="f76" fmla="+- f66 f71 0"/>
              <a:gd name="f77" fmla="*/ f71 f33 1"/>
              <a:gd name="f78" fmla="+- f74 0 f52"/>
              <a:gd name="f79" fmla="+- f66 f75 0"/>
              <a:gd name="f80" fmla="+- f71 f75 0"/>
              <a:gd name="f81" fmla="+- 0 0 f75"/>
              <a:gd name="f82" fmla="*/ f76 1 2"/>
              <a:gd name="f83" fmla="sqrt f78"/>
              <a:gd name="f84" fmla="+- f79 0 f60"/>
              <a:gd name="f85" fmla="+- f80 f60 0"/>
              <a:gd name="f86" fmla="+- 0 0 f81"/>
              <a:gd name="f87" fmla="*/ f79 f33 1"/>
              <a:gd name="f88" fmla="*/ f82 f33 1"/>
              <a:gd name="f89" fmla="*/ f83 f39 1"/>
              <a:gd name="f90" fmla="at2 f63 f86"/>
              <a:gd name="f91" fmla="*/ f84 f33 1"/>
              <a:gd name="f92" fmla="*/ f85 f33 1"/>
              <a:gd name="f93" fmla="+- f90 f1 0"/>
              <a:gd name="f94" fmla="*/ f89 1 f70"/>
              <a:gd name="f95" fmla="*/ f93 f8 1"/>
              <a:gd name="f96" fmla="+- f37 0 f94"/>
              <a:gd name="f97" fmla="+- 0 0 f94"/>
              <a:gd name="f98" fmla="*/ f95 1 f0"/>
              <a:gd name="f99" fmla="+- 0 0 f97"/>
              <a:gd name="f100" fmla="*/ f96 f33 1"/>
              <a:gd name="f101" fmla="+- 0 0 f98"/>
              <a:gd name="f102" fmla="at2 f99 f68"/>
              <a:gd name="f103" fmla="val f101"/>
              <a:gd name="f104" fmla="+- f102 f1 0"/>
              <a:gd name="f105" fmla="+- 0 0 f103"/>
              <a:gd name="f106" fmla="*/ f104 f8 1"/>
              <a:gd name="f107" fmla="*/ f105 f0 1"/>
              <a:gd name="f108" fmla="*/ f106 1 f0"/>
              <a:gd name="f109" fmla="*/ f107 1 f8"/>
              <a:gd name="f110" fmla="+- 0 0 f108"/>
              <a:gd name="f111" fmla="+- f109 0 f1"/>
              <a:gd name="f112" fmla="val f110"/>
              <a:gd name="f113" fmla="+- 0 0 f112"/>
              <a:gd name="f114" fmla="+- 0 0 f111"/>
              <a:gd name="f115" fmla="+- f2 f111 0"/>
              <a:gd name="f116" fmla="*/ f113 f0 1"/>
              <a:gd name="f117" fmla="*/ f116 1 f8"/>
              <a:gd name="f118" fmla="+- f117 0 f1"/>
              <a:gd name="f119" fmla="+- f2 0 f118"/>
              <a:gd name="f120" fmla="+- f118 0 f1"/>
              <a:gd name="f121" fmla="+- f1 f118 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88" y="f38"/>
              </a:cxn>
              <a:cxn ang="f31">
                <a:pos x="f65" y="f42"/>
              </a:cxn>
              <a:cxn ang="f31">
                <a:pos x="f91" y="f64"/>
              </a:cxn>
              <a:cxn ang="f31">
                <a:pos x="f69" y="f42"/>
              </a:cxn>
              <a:cxn ang="f32">
                <a:pos x="f92" y="f64"/>
              </a:cxn>
            </a:cxnLst>
            <a:rect l="f38" t="f38" r="f41" b="f42"/>
            <a:pathLst>
              <a:path stroke="0">
                <a:moveTo>
                  <a:pt x="f69" y="f42"/>
                </a:moveTo>
                <a:lnTo>
                  <a:pt x="f91" y="f64"/>
                </a:lnTo>
                <a:lnTo>
                  <a:pt x="f87" y="f64"/>
                </a:lnTo>
                <a:arcTo wR="f73" hR="f46" stAng="f115" swAng="f114"/>
                <a:lnTo>
                  <a:pt x="f77" y="f38"/>
                </a:lnTo>
                <a:arcTo wR="f73" hR="f46" stAng="f2" swAng="f111"/>
                <a:lnTo>
                  <a:pt x="f92" y="f64"/>
                </a:lnTo>
                <a:close/>
              </a:path>
              <a:path stroke="0">
                <a:moveTo>
                  <a:pt x="f88" y="f100"/>
                </a:moveTo>
                <a:arcTo wR="f73" hR="f46" stAng="f119" swAng="f120"/>
                <a:lnTo>
                  <a:pt x="f38" y="f42"/>
                </a:lnTo>
                <a:arcTo wR="f73" hR="f46" stAng="f0" swAng="f121"/>
                <a:close/>
              </a:path>
              <a:path fill="none">
                <a:moveTo>
                  <a:pt x="f88" y="f100"/>
                </a:moveTo>
                <a:arcTo wR="f73" hR="f46" stAng="f119" swAng="f120"/>
                <a:lnTo>
                  <a:pt x="f38" y="f42"/>
                </a:lnTo>
                <a:arcTo wR="f73" hR="f46" stAng="f0" swAng="f1"/>
                <a:lnTo>
                  <a:pt x="f77" y="f38"/>
                </a:lnTo>
                <a:arcTo wR="f73" hR="f46" stAng="f2" swAng="f111"/>
                <a:lnTo>
                  <a:pt x="f92" y="f64"/>
                </a:lnTo>
                <a:lnTo>
                  <a:pt x="f69" y="f42"/>
                </a:lnTo>
                <a:lnTo>
                  <a:pt x="f91" y="f64"/>
                </a:lnTo>
                <a:lnTo>
                  <a:pt x="f87" y="f64"/>
                </a:lnTo>
                <a:arcTo wR="f73" hR="f46" stAng="f115" swAng="f114"/>
              </a:path>
            </a:pathLst>
          </a:custGeom>
          <a:solidFill>
            <a:srgbClr val="FFC000"/>
          </a:solidFill>
          <a:ln w="12701" cap="flat">
            <a:solidFill>
              <a:srgbClr val="172C51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2C12295-023F-7727-3C82-48EDC1E811E4}"/>
              </a:ext>
            </a:extLst>
          </p:cNvPr>
          <p:cNvSpPr txBox="1"/>
          <p:nvPr/>
        </p:nvSpPr>
        <p:spPr>
          <a:xfrm>
            <a:off x="6824222" y="3145865"/>
            <a:ext cx="4812532" cy="110799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Un </a:t>
            </a:r>
            <a:r>
              <a:rPr lang="fr-FR" sz="1100" b="1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potentiomètre</a:t>
            </a:r>
            <a:r>
              <a:rPr lang="fr-FR" sz="1100" b="0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 (appelé familièrement </a:t>
            </a:r>
            <a:r>
              <a:rPr lang="fr-FR" sz="1100" b="1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potard</a:t>
            </a:r>
            <a:r>
              <a:rPr lang="fr-FR" sz="1100" b="0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) est un type de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3366CC"/>
                </a:solidFill>
                <a:uFillTx/>
                <a:latin typeface="Arial" pitchFamily="34"/>
                <a:hlinkClick r:id="rId5" tooltip="Résistance variab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résistance variable</a:t>
            </a:r>
            <a:r>
              <a:rPr lang="fr-FR" sz="1100" b="0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 à trois bornes, dont une est reliée à un curseur se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déplaçant sur une piste résistante terminée par les deux autres bornes</a:t>
            </a:r>
            <a:r>
              <a:rPr lang="fr-FR" sz="1100" b="0" i="0" u="none" strike="noStrike" kern="1200" cap="none" spc="0" baseline="30000">
                <a:solidFill>
                  <a:srgbClr val="3366CC"/>
                </a:solidFill>
                <a:uFillTx/>
                <a:latin typeface="Arial" pitchFamily="34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fr-FR" sz="1100" b="0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.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Ce système permet de recueillir, entre la borne reliée au curseur et une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des deux autres bornes, une </a:t>
            </a:r>
            <a:r>
              <a:rPr lang="fr-FR" sz="1100" b="0" i="0" u="none" strike="noStrike" kern="1200" cap="none" spc="0" baseline="0">
                <a:solidFill>
                  <a:srgbClr val="3366CC"/>
                </a:solidFill>
                <a:uFillTx/>
                <a:latin typeface="Arial" pitchFamily="34"/>
                <a:hlinkClick r:id="rId7" tooltip="Tension électriqu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tension</a:t>
            </a:r>
            <a:r>
              <a:rPr lang="fr-FR" sz="1100" b="0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 qui dépend de la position du curseur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et de la tension à laquelle est soumise la résistance</a:t>
            </a:r>
            <a:r>
              <a:rPr lang="fr-FR" sz="1100" b="0" i="0" u="none" strike="noStrike" kern="1200" cap="none" spc="0" baseline="30000">
                <a:solidFill>
                  <a:srgbClr val="3366CC"/>
                </a:solidFill>
                <a:uFillTx/>
                <a:latin typeface="Arial" pitchFamily="34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r>
              <a:rPr lang="fr-FR" sz="1100" b="0" i="0" u="none" strike="noStrike" kern="1200" cap="none" spc="0" baseline="0">
                <a:solidFill>
                  <a:srgbClr val="202122"/>
                </a:solidFill>
                <a:uFillTx/>
                <a:latin typeface="Arial" pitchFamily="34"/>
              </a:rPr>
              <a:t>.</a:t>
            </a:r>
            <a:endParaRPr lang="fr-FR" sz="11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4" name="Image 14">
            <a:extLst>
              <a:ext uri="{FF2B5EF4-FFF2-40B4-BE49-F238E27FC236}">
                <a16:creationId xmlns:a16="http://schemas.microsoft.com/office/drawing/2014/main" id="{5CF6F140-4E5F-698C-A352-A643D55D6C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53237" y="4392475"/>
            <a:ext cx="3353095" cy="186283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5" name="ZoneTexte 15">
            <a:extLst>
              <a:ext uri="{FF2B5EF4-FFF2-40B4-BE49-F238E27FC236}">
                <a16:creationId xmlns:a16="http://schemas.microsoft.com/office/drawing/2014/main" id="{E9A34D40-F4AE-36CC-A8FA-EB9E010F1CEF}"/>
              </a:ext>
            </a:extLst>
          </p:cNvPr>
          <p:cNvSpPr txBox="1"/>
          <p:nvPr/>
        </p:nvSpPr>
        <p:spPr>
          <a:xfrm>
            <a:off x="10106341" y="5193087"/>
            <a:ext cx="1345237" cy="261609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Vpotar= Vpile x r2/R</a:t>
            </a:r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CADD6113-247D-EDDB-D857-28E6C40F5277}"/>
              </a:ext>
            </a:extLst>
          </p:cNvPr>
          <p:cNvSpPr txBox="1"/>
          <p:nvPr/>
        </p:nvSpPr>
        <p:spPr>
          <a:xfrm>
            <a:off x="1101898" y="1675477"/>
            <a:ext cx="3693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Cablage</a:t>
            </a:r>
            <a:r>
              <a:rPr lang="fr-FR" dirty="0"/>
              <a:t> du </a:t>
            </a:r>
            <a:r>
              <a:rPr lang="fr-FR" dirty="0" err="1"/>
              <a:t>potar</a:t>
            </a:r>
            <a:r>
              <a:rPr lang="fr-FR" dirty="0"/>
              <a:t> et servos sur le pico</a:t>
            </a:r>
          </a:p>
          <a:p>
            <a:endParaRPr lang="fr-FR" dirty="0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FB0A9298-CAA4-63B0-217C-610257BB59E5}"/>
              </a:ext>
            </a:extLst>
          </p:cNvPr>
          <p:cNvSpPr txBox="1"/>
          <p:nvPr/>
        </p:nvSpPr>
        <p:spPr>
          <a:xfrm>
            <a:off x="838203" y="365129"/>
            <a:ext cx="10515600" cy="63019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A3E</a:t>
            </a:r>
            <a:r>
              <a:rPr lang="fr-FR" sz="4400" dirty="0">
                <a:solidFill>
                  <a:srgbClr val="000000"/>
                </a:solidFill>
                <a:latin typeface="Calibri Light"/>
              </a:rPr>
              <a:t>7</a:t>
            </a: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Calibri Light"/>
              </a:rPr>
              <a:t>  </a:t>
            </a:r>
            <a:r>
              <a:rPr lang="fr-FR" sz="4400" b="0" i="0" u="none" strike="noStrike" kern="1200" cap="none" spc="0" baseline="0" dirty="0">
                <a:solidFill>
                  <a:srgbClr val="C00000"/>
                </a:solidFill>
                <a:uFillTx/>
                <a:latin typeface="Calibri Light"/>
              </a:rPr>
              <a:t>Le </a:t>
            </a:r>
            <a:r>
              <a:rPr lang="fr-FR" sz="4400" b="0" i="0" u="none" strike="noStrike" kern="1200" cap="none" spc="0" baseline="0" dirty="0" err="1">
                <a:solidFill>
                  <a:srgbClr val="C00000"/>
                </a:solidFill>
                <a:uFillTx/>
                <a:latin typeface="Calibri Light"/>
              </a:rPr>
              <a:t>cablage</a:t>
            </a:r>
            <a:r>
              <a:rPr lang="fr-FR" sz="4400" b="0" i="0" u="none" strike="noStrike" kern="1200" cap="none" spc="0" baseline="0" dirty="0">
                <a:solidFill>
                  <a:srgbClr val="C00000"/>
                </a:solidFill>
                <a:uFillTx/>
                <a:latin typeface="Calibri Light"/>
              </a:rPr>
              <a:t> du joystick et des servos</a:t>
            </a:r>
            <a:endParaRPr lang="fr-FR" sz="4400" b="0" i="0" u="none" strike="noStrike" kern="1200" cap="none" spc="0" baseline="0" dirty="0">
              <a:solidFill>
                <a:srgbClr val="C00000"/>
              </a:solidFill>
              <a:uFillTx/>
              <a:latin typeface="Calibri Light" pitchFamily="34"/>
              <a:ea typeface="Calibri Light" pitchFamily="34"/>
              <a:cs typeface="Calibri Light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49741131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2237</TotalTime>
  <Words>1630</Words>
  <Application>Microsoft Office PowerPoint</Application>
  <PresentationFormat>Grand écran</PresentationFormat>
  <Paragraphs>207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Tahoma</vt:lpstr>
      <vt:lpstr>Thème Office</vt:lpstr>
      <vt:lpstr>Atelier Raspi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Atelier Raspi</dc:title>
  <dc:creator>Phil</dc:creator>
  <cp:lastModifiedBy>PE</cp:lastModifiedBy>
  <cp:revision>5</cp:revision>
  <cp:lastPrinted>2023-09-14T16:45:55Z</cp:lastPrinted>
  <dcterms:created xsi:type="dcterms:W3CDTF">2023-09-14T15:48:25Z</dcterms:created>
  <dcterms:modified xsi:type="dcterms:W3CDTF">2024-12-16T19:30:14Z</dcterms:modified>
</cp:coreProperties>
</file>

<file path=docProps/thumbnail.jpeg>
</file>